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61" r:id="rId7"/>
    <p:sldId id="260" r:id="rId8"/>
    <p:sldId id="263" r:id="rId9"/>
    <p:sldId id="271" r:id="rId10"/>
    <p:sldId id="272" r:id="rId11"/>
    <p:sldId id="258" r:id="rId12"/>
    <p:sldId id="259" r:id="rId13"/>
    <p:sldId id="266" r:id="rId14"/>
    <p:sldId id="267" r:id="rId15"/>
    <p:sldId id="268" r:id="rId16"/>
    <p:sldId id="270" r:id="rId17"/>
    <p:sldId id="269" r:id="rId18"/>
    <p:sldId id="264" r:id="rId19"/>
  </p:sldIdLst>
  <p:sldSz cx="12192000" cy="6858000"/>
  <p:notesSz cx="6858000" cy="9144000"/>
  <p:embeddedFontLst>
    <p:embeddedFont>
      <p:font typeface="Aharoni" panose="02010803020104030203" pitchFamily="2" charset="-79"/>
      <p:bold r:id="rId21"/>
    </p:embeddedFont>
    <p:embeddedFont>
      <p:font typeface="Barlow Condensed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uttman Haim" panose="02010401010101010101" pitchFamily="2" charset="-79"/>
      <p:regular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28DD0"/>
    <a:srgbClr val="F9AC13"/>
    <a:srgbClr val="3BB692"/>
    <a:srgbClr val="FFFFFF"/>
    <a:srgbClr val="EE2256"/>
    <a:srgbClr val="6B2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40871-4E9B-40B6-8182-AAB2DE075029}" v="244" dt="2020-10-20T07:40:47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947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">
  <p:cSld name="Diapositiva de títu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4936" y="-1"/>
            <a:ext cx="660727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3460955" y="0"/>
            <a:ext cx="157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7821561" y="0"/>
            <a:ext cx="157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 rot="-5400000">
            <a:off x="1716958" y="2886996"/>
            <a:ext cx="184355" cy="361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9956389" y="1038532"/>
            <a:ext cx="169608" cy="4281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3" y="0"/>
            <a:ext cx="3451122" cy="460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78877" y="-14139"/>
            <a:ext cx="4203290" cy="31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8877" y="3264310"/>
            <a:ext cx="4213123" cy="360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4788309"/>
            <a:ext cx="3460956" cy="206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51294">
            <a:off x="8974468" y="4176579"/>
            <a:ext cx="2585075" cy="25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746" y="4926656"/>
            <a:ext cx="1853708" cy="18172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1371600" y="127847"/>
            <a:ext cx="9429136" cy="6680410"/>
          </a:xfrm>
          <a:prstGeom prst="irregularSeal2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75919">
            <a:off x="359281" y="273149"/>
            <a:ext cx="2585075" cy="2534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2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l="13083"/>
          <a:stretch/>
        </p:blipFill>
        <p:spPr>
          <a:xfrm rot="-5400000">
            <a:off x="2666999" y="-2667001"/>
            <a:ext cx="6858001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5189630" y="438883"/>
            <a:ext cx="6431488" cy="5509335"/>
          </a:xfrm>
          <a:prstGeom prst="wedgeRectCallout">
            <a:avLst>
              <a:gd name="adj1" fmla="val -52571"/>
              <a:gd name="adj2" fmla="val 59818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 descr="Imagen que contiene libro,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651" y="224977"/>
            <a:ext cx="4259096" cy="42084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3">
  <p:cSld name="1_Diapositiva de título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r="11770"/>
          <a:stretch/>
        </p:blipFill>
        <p:spPr>
          <a:xfrm rot="5400000">
            <a:off x="2667001" y="-2666998"/>
            <a:ext cx="685800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869" y="518889"/>
            <a:ext cx="3497279" cy="3455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Google Shape;29;p4"/>
          <p:cNvSpPr/>
          <p:nvPr/>
        </p:nvSpPr>
        <p:spPr>
          <a:xfrm>
            <a:off x="458852" y="351741"/>
            <a:ext cx="6431488" cy="5980234"/>
          </a:xfrm>
          <a:prstGeom prst="wedgeRoundRectCallout">
            <a:avLst>
              <a:gd name="adj1" fmla="val 80524"/>
              <a:gd name="adj2" fmla="val 51156"/>
              <a:gd name="adj3" fmla="val 16667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4">
  <p:cSld name="2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667000" y="-2666999"/>
            <a:ext cx="6858001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4969163" y="438883"/>
            <a:ext cx="6431488" cy="598023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" descr="Imagen que contiene libro,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34" y="3040415"/>
            <a:ext cx="3497279" cy="3455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5">
  <p:cSld name="2_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13083"/>
          <a:stretch/>
        </p:blipFill>
        <p:spPr>
          <a:xfrm rot="-5400000">
            <a:off x="2666999" y="-2667001"/>
            <a:ext cx="6858001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-2" y="-1022554"/>
            <a:ext cx="11779048" cy="9311148"/>
          </a:xfrm>
          <a:prstGeom prst="irregularSeal1">
            <a:avLst/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6">
  <p:cSld name="3_Diapositiva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/>
          <p:nvPr/>
        </p:nvSpPr>
        <p:spPr>
          <a:xfrm>
            <a:off x="570272" y="-393290"/>
            <a:ext cx="11179276" cy="7708490"/>
          </a:xfrm>
          <a:prstGeom prst="irregularSeal1">
            <a:avLst/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8">
  <p:cSld name="7_Diapositiva de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r="11770"/>
          <a:stretch/>
        </p:blipFill>
        <p:spPr>
          <a:xfrm rot="5400000">
            <a:off x="2667001" y="-2666998"/>
            <a:ext cx="685800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>
            <a:off x="272473" y="389580"/>
            <a:ext cx="11647053" cy="5410856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9">
  <p:cSld name="8_Diapositiva de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667000" y="-2666999"/>
            <a:ext cx="6858001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/>
          <p:nvPr/>
        </p:nvSpPr>
        <p:spPr>
          <a:xfrm>
            <a:off x="852576" y="691535"/>
            <a:ext cx="10726994" cy="50685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1">
  <p:cSld name="6_Diapositiva de t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>
            <a:off x="272473" y="389580"/>
            <a:ext cx="11647053" cy="5410856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2D-3RNL7p39jwaYgXCgftO0rwZk6W31OBqJgMP9M2c/ed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F4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 rot="-1377824">
            <a:off x="3449794" y="2142185"/>
            <a:ext cx="438293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פעלי אמירה</a:t>
            </a:r>
            <a:endParaRPr sz="16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B5B5047D-4D87-4D5E-AE28-A68B92110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6">
            <a:extLst>
              <a:ext uri="{FF2B5EF4-FFF2-40B4-BE49-F238E27FC236}">
                <a16:creationId xmlns:a16="http://schemas.microsoft.com/office/drawing/2014/main" id="{D521E56A-5A7F-4BAF-A743-D4334D92F0F6}"/>
              </a:ext>
            </a:extLst>
          </p:cNvPr>
          <p:cNvSpPr txBox="1"/>
          <p:nvPr/>
        </p:nvSpPr>
        <p:spPr>
          <a:xfrm>
            <a:off x="1480625" y="1508085"/>
            <a:ext cx="246093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3600" b="0" i="0" dirty="0">
                <a:solidFill>
                  <a:srgbClr val="EE2256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 דורש</a:t>
            </a:r>
            <a:endParaRPr sz="3600" dirty="0">
              <a:solidFill>
                <a:srgbClr val="EE2256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" name="Google Shape;92;p16">
            <a:extLst>
              <a:ext uri="{FF2B5EF4-FFF2-40B4-BE49-F238E27FC236}">
                <a16:creationId xmlns:a16="http://schemas.microsoft.com/office/drawing/2014/main" id="{7F838DA5-43F6-4DF5-A83E-5FF0FF4E913E}"/>
              </a:ext>
            </a:extLst>
          </p:cNvPr>
          <p:cNvSpPr txBox="1"/>
          <p:nvPr/>
        </p:nvSpPr>
        <p:spPr>
          <a:xfrm>
            <a:off x="5666763" y="1508085"/>
            <a:ext cx="5554406" cy="344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200000"/>
              </a:lnSpc>
            </a:pPr>
            <a:r>
              <a:rPr lang="he-IL" sz="44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4400" dirty="0">
                <a:solidFill>
                  <a:srgbClr val="EE2256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אומר</a:t>
            </a:r>
            <a:r>
              <a:rPr lang="he-IL" sz="44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שוב ושוב שצריך להפסיק את הסגר</a:t>
            </a:r>
            <a:endParaRPr lang="he-IL" sz="3600" b="0" i="0" u="none" strike="noStrike" cap="none" dirty="0">
              <a:solidFill>
                <a:schemeClr val="accent1">
                  <a:lumMod val="75000"/>
                </a:schemeClr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5A06B4A5-4999-4219-B930-F08EA2F82C42}"/>
              </a:ext>
            </a:extLst>
          </p:cNvPr>
          <p:cNvSpPr txBox="1"/>
          <p:nvPr/>
        </p:nvSpPr>
        <p:spPr>
          <a:xfrm>
            <a:off x="6362167" y="584755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הוא פועל האמירה המדויק?</a:t>
            </a:r>
            <a:endParaRPr sz="10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5DBDB1F2-F9E5-4072-818D-031DA4657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39" y="6232568"/>
            <a:ext cx="1015091" cy="55249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BAA166E-1B72-44A1-9A74-8347448332F3}"/>
              </a:ext>
            </a:extLst>
          </p:cNvPr>
          <p:cNvSpPr txBox="1"/>
          <p:nvPr/>
        </p:nvSpPr>
        <p:spPr>
          <a:xfrm>
            <a:off x="591003" y="5349914"/>
            <a:ext cx="2278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יכולה להיות יותר מתשובה אחת נכונה</a:t>
            </a:r>
          </a:p>
        </p:txBody>
      </p:sp>
    </p:spTree>
    <p:extLst>
      <p:ext uri="{BB962C8B-B14F-4D97-AF65-F5344CB8AC3E}">
        <p14:creationId xmlns:p14="http://schemas.microsoft.com/office/powerpoint/2010/main" val="28465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6">
            <a:extLst>
              <a:ext uri="{FF2B5EF4-FFF2-40B4-BE49-F238E27FC236}">
                <a16:creationId xmlns:a16="http://schemas.microsoft.com/office/drawing/2014/main" id="{6783E205-AC46-4B2C-AF3F-5DABF8855278}"/>
              </a:ext>
            </a:extLst>
          </p:cNvPr>
          <p:cNvSpPr txBox="1"/>
          <p:nvPr/>
        </p:nvSpPr>
        <p:spPr>
          <a:xfrm>
            <a:off x="8726658" y="1134278"/>
            <a:ext cx="246093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3600" dirty="0">
                <a:solidFill>
                  <a:srgbClr val="EE2256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משבח</a:t>
            </a:r>
            <a:endParaRPr sz="3600" dirty="0">
              <a:solidFill>
                <a:srgbClr val="EE2256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" name="Google Shape;92;p16">
            <a:extLst>
              <a:ext uri="{FF2B5EF4-FFF2-40B4-BE49-F238E27FC236}">
                <a16:creationId xmlns:a16="http://schemas.microsoft.com/office/drawing/2014/main" id="{6D010F06-27CC-4351-9F47-2431CD4E25DD}"/>
              </a:ext>
            </a:extLst>
          </p:cNvPr>
          <p:cNvSpPr txBox="1"/>
          <p:nvPr/>
        </p:nvSpPr>
        <p:spPr>
          <a:xfrm>
            <a:off x="1004412" y="1729691"/>
            <a:ext cx="5554406" cy="408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200000"/>
              </a:lnSpc>
            </a:pPr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4000" dirty="0">
                <a:solidFill>
                  <a:srgbClr val="EE2256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אומר </a:t>
            </a:r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כל הכבוד לכל הרופאים שהסכימו...</a:t>
            </a:r>
            <a:endParaRPr lang="he-IL" sz="3200" b="0" i="0" u="none" strike="noStrike" cap="none" dirty="0">
              <a:solidFill>
                <a:schemeClr val="accent1">
                  <a:lumMod val="75000"/>
                </a:schemeClr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074FD07E-2E04-4031-9C11-CD9B5099C82B}"/>
              </a:ext>
            </a:extLst>
          </p:cNvPr>
          <p:cNvSpPr txBox="1"/>
          <p:nvPr/>
        </p:nvSpPr>
        <p:spPr>
          <a:xfrm>
            <a:off x="1798188" y="556761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הוא פועל האמירה המדויק?</a:t>
            </a:r>
            <a:endParaRPr sz="10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0629D9AE-DBB1-4937-B21A-AC592D69B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52784B7-290D-429D-BBE9-E90CC4208D31}"/>
              </a:ext>
            </a:extLst>
          </p:cNvPr>
          <p:cNvSpPr txBox="1"/>
          <p:nvPr/>
        </p:nvSpPr>
        <p:spPr>
          <a:xfrm>
            <a:off x="9818333" y="4523393"/>
            <a:ext cx="2278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יכולה להיות יותר מתשובה אחת נכונה</a:t>
            </a:r>
          </a:p>
        </p:txBody>
      </p:sp>
    </p:spTree>
    <p:extLst>
      <p:ext uri="{BB962C8B-B14F-4D97-AF65-F5344CB8AC3E}">
        <p14:creationId xmlns:p14="http://schemas.microsoft.com/office/powerpoint/2010/main" val="42614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17">
            <a:extLst>
              <a:ext uri="{FF2B5EF4-FFF2-40B4-BE49-F238E27FC236}">
                <a16:creationId xmlns:a16="http://schemas.microsoft.com/office/drawing/2014/main" id="{2B3BEDAA-36C2-41DA-A03B-D8C346CA2CDF}"/>
              </a:ext>
            </a:extLst>
          </p:cNvPr>
          <p:cNvSpPr txBox="1"/>
          <p:nvPr/>
        </p:nvSpPr>
        <p:spPr>
          <a:xfrm>
            <a:off x="5134708" y="2101151"/>
            <a:ext cx="6062025" cy="389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4000" i="0" dirty="0">
                <a:solidFill>
                  <a:srgbClr val="F9AC1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אומר בדיוק כמוכם: </a:t>
            </a:r>
            <a:r>
              <a:rPr lang="he-IL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"נמאס כבר מהקורונה".</a:t>
            </a:r>
            <a:endParaRPr sz="2400" b="0" i="0" u="none" strike="noStrike" cap="none" dirty="0">
              <a:solidFill>
                <a:schemeClr val="accent1">
                  <a:lumMod val="75000"/>
                </a:schemeClr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  <p:sp>
        <p:nvSpPr>
          <p:cNvPr id="5" name="Google Shape;99;p17">
            <a:extLst>
              <a:ext uri="{FF2B5EF4-FFF2-40B4-BE49-F238E27FC236}">
                <a16:creationId xmlns:a16="http://schemas.microsoft.com/office/drawing/2014/main" id="{241C9246-5CE2-4131-8B1C-6452B5871D59}"/>
              </a:ext>
            </a:extLst>
          </p:cNvPr>
          <p:cNvSpPr txBox="1"/>
          <p:nvPr/>
        </p:nvSpPr>
        <p:spPr>
          <a:xfrm>
            <a:off x="6293575" y="705434"/>
            <a:ext cx="3797835" cy="148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e-IL" sz="3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הוא פועל האמירה המדויק?</a:t>
            </a:r>
            <a:endParaRPr lang="he-IL" sz="16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6" name="תמונה 5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51E40194-1BD6-4036-A182-B5A64165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F995970-DA23-4A51-AF73-814F39BD6334}"/>
              </a:ext>
            </a:extLst>
          </p:cNvPr>
          <p:cNvSpPr txBox="1"/>
          <p:nvPr/>
        </p:nvSpPr>
        <p:spPr>
          <a:xfrm rot="20486083">
            <a:off x="1049027" y="4505460"/>
            <a:ext cx="226489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rgbClr val="F9AC13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מסכים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E2D3A28-8336-42B3-94AF-0D4FFEC768CA}"/>
              </a:ext>
            </a:extLst>
          </p:cNvPr>
          <p:cNvSpPr txBox="1"/>
          <p:nvPr/>
        </p:nvSpPr>
        <p:spPr>
          <a:xfrm>
            <a:off x="309489" y="646080"/>
            <a:ext cx="2278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יכולה להיות יותר מתשובה אחת נכונה</a:t>
            </a:r>
          </a:p>
        </p:txBody>
      </p:sp>
    </p:spTree>
    <p:extLst>
      <p:ext uri="{BB962C8B-B14F-4D97-AF65-F5344CB8AC3E}">
        <p14:creationId xmlns:p14="http://schemas.microsoft.com/office/powerpoint/2010/main" val="19585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6">
            <a:extLst>
              <a:ext uri="{FF2B5EF4-FFF2-40B4-BE49-F238E27FC236}">
                <a16:creationId xmlns:a16="http://schemas.microsoft.com/office/drawing/2014/main" id="{D521E56A-5A7F-4BAF-A743-D4334D92F0F6}"/>
              </a:ext>
            </a:extLst>
          </p:cNvPr>
          <p:cNvSpPr txBox="1"/>
          <p:nvPr/>
        </p:nvSpPr>
        <p:spPr>
          <a:xfrm>
            <a:off x="1339948" y="1395760"/>
            <a:ext cx="246093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3600" b="0" i="0" dirty="0">
                <a:solidFill>
                  <a:srgbClr val="F9AC1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מסביר</a:t>
            </a:r>
            <a:endParaRPr sz="3600" dirty="0">
              <a:solidFill>
                <a:srgbClr val="F9AC13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" name="Google Shape;92;p16">
            <a:extLst>
              <a:ext uri="{FF2B5EF4-FFF2-40B4-BE49-F238E27FC236}">
                <a16:creationId xmlns:a16="http://schemas.microsoft.com/office/drawing/2014/main" id="{7F838DA5-43F6-4DF5-A83E-5FF0FF4E913E}"/>
              </a:ext>
            </a:extLst>
          </p:cNvPr>
          <p:cNvSpPr txBox="1"/>
          <p:nvPr/>
        </p:nvSpPr>
        <p:spPr>
          <a:xfrm>
            <a:off x="5666763" y="1508085"/>
            <a:ext cx="5554406" cy="344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200000"/>
              </a:lnSpc>
            </a:pPr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4800" dirty="0">
                <a:solidFill>
                  <a:srgbClr val="F9AC13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אומר</a:t>
            </a:r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לנו למה יש לו מתנגדים...</a:t>
            </a:r>
            <a:endParaRPr lang="he-IL" sz="4000" b="0" i="0" u="none" strike="noStrike" cap="none" dirty="0">
              <a:solidFill>
                <a:schemeClr val="accent1">
                  <a:lumMod val="75000"/>
                </a:schemeClr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5A06B4A5-4999-4219-B930-F08EA2F82C42}"/>
              </a:ext>
            </a:extLst>
          </p:cNvPr>
          <p:cNvSpPr txBox="1"/>
          <p:nvPr/>
        </p:nvSpPr>
        <p:spPr>
          <a:xfrm>
            <a:off x="6362167" y="584755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הוא פועל האמירה המדויק?</a:t>
            </a:r>
            <a:endParaRPr sz="10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5DBDB1F2-F9E5-4072-818D-031DA4657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39" y="6232568"/>
            <a:ext cx="1015091" cy="55249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6562265-AC9E-473C-A49D-22EA902AA5D6}"/>
              </a:ext>
            </a:extLst>
          </p:cNvPr>
          <p:cNvSpPr txBox="1"/>
          <p:nvPr/>
        </p:nvSpPr>
        <p:spPr>
          <a:xfrm>
            <a:off x="506438" y="5148776"/>
            <a:ext cx="2278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יכולה להיות יותר מתשובה אחת נכונה</a:t>
            </a:r>
          </a:p>
        </p:txBody>
      </p:sp>
    </p:spTree>
    <p:extLst>
      <p:ext uri="{BB962C8B-B14F-4D97-AF65-F5344CB8AC3E}">
        <p14:creationId xmlns:p14="http://schemas.microsoft.com/office/powerpoint/2010/main" val="16164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8426548" y="1134278"/>
            <a:ext cx="2928320" cy="179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בנימין נתניהו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0" i="0" dirty="0">
                <a:solidFill>
                  <a:srgbClr val="EE2256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מדגים/מסביר/מתאר</a:t>
            </a:r>
            <a:endParaRPr sz="3600" dirty="0">
              <a:solidFill>
                <a:srgbClr val="EE2256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837132" y="1454939"/>
            <a:ext cx="5719946" cy="500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200000"/>
              </a:lnSpc>
            </a:pPr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זה שביבי </a:t>
            </a:r>
            <a:r>
              <a:rPr lang="he-IL" sz="4800" dirty="0">
                <a:solidFill>
                  <a:srgbClr val="EE2256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אומר</a:t>
            </a:r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איך לשים מסכה על הפנים זה מיותר</a:t>
            </a:r>
            <a:endParaRPr sz="4000" b="0" i="0" u="none" strike="noStrike" cap="none" dirty="0">
              <a:solidFill>
                <a:schemeClr val="accent1">
                  <a:lumMod val="75000"/>
                </a:schemeClr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798188" y="556761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הוא פועל האמירה המדויק?</a:t>
            </a:r>
            <a:endParaRPr sz="10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C4741D9A-2157-4CD4-9F84-8912F959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CD9B4D8-4E15-4814-9AB1-65EF01DB3B1F}"/>
              </a:ext>
            </a:extLst>
          </p:cNvPr>
          <p:cNvSpPr txBox="1"/>
          <p:nvPr/>
        </p:nvSpPr>
        <p:spPr>
          <a:xfrm>
            <a:off x="9481625" y="4065563"/>
            <a:ext cx="2278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יכולה להיות יותר מתשובה אחת נכונה</a:t>
            </a:r>
          </a:p>
        </p:txBody>
      </p:sp>
    </p:spTree>
    <p:extLst>
      <p:ext uri="{BB962C8B-B14F-4D97-AF65-F5344CB8AC3E}">
        <p14:creationId xmlns:p14="http://schemas.microsoft.com/office/powerpoint/2010/main" val="26201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2658794" y="1199593"/>
            <a:ext cx="75965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0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אתם </a:t>
            </a:r>
            <a:r>
              <a:rPr lang="he-IL" sz="8000" dirty="0">
                <a:solidFill>
                  <a:srgbClr val="F9AC13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אומרים</a:t>
            </a:r>
            <a:r>
              <a:rPr lang="he-IL" sz="80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?</a:t>
            </a:r>
            <a:endParaRPr sz="24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2438537" y="3868615"/>
            <a:ext cx="8254345" cy="106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Acme"/>
              </a:rPr>
              <a:t>מה תעשו אחרת בעקבות המפגש?</a:t>
            </a:r>
            <a:endParaRPr sz="20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51BE41A1-B672-4E9F-AD2D-DAB61D1D8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5303519" y="1195754"/>
            <a:ext cx="6175717" cy="476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r" rtl="1" fontAlgn="base">
              <a:buFont typeface="Wingdings" panose="05000000000000000000" pitchFamily="2" charset="2"/>
              <a:buChar char="ü"/>
            </a:pP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פרופסור בדיה 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אומר 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לנו שאין קורונה</a:t>
            </a:r>
            <a:r>
              <a:rPr lang="he-IL" sz="2100" b="1" dirty="0">
                <a:solidFill>
                  <a:srgbClr val="1F497D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ו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שנצא לבלות!! הוא אומר שקורונה היא רק שפעת! לעומתו יש כאלה 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שאומרים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 שצריך לשבת בבית בסגר, בלי לבקר את סבא וסבתא</a:t>
            </a:r>
            <a:r>
              <a:rPr lang="he-IL" sz="2100" b="1" dirty="0">
                <a:solidFill>
                  <a:srgbClr val="1F497D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ו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בלי ללכת לבית הספר.</a:t>
            </a:r>
          </a:p>
          <a:p>
            <a:pPr marL="342900" indent="-342900" algn="r" rtl="1" fontAlgn="base">
              <a:buFont typeface="Wingdings" panose="05000000000000000000" pitchFamily="2" charset="2"/>
              <a:buChar char="ü"/>
            </a:pPr>
            <a:r>
              <a:rPr lang="he-IL" sz="2100" b="1" dirty="0">
                <a:solidFill>
                  <a:srgbClr val="1F497D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פרופסור בדיה: "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מה כבר 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אמרתי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? שיפסיקו את הסגר? אני 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חוזר</a:t>
            </a:r>
            <a:r>
              <a:rPr lang="he-IL" sz="2100" b="1" i="0" u="none" strike="noStrike" dirty="0">
                <a:solidFill>
                  <a:srgbClr val="C0504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 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ואומר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 הפסיקו את הסגר!"</a:t>
            </a:r>
            <a:r>
              <a:rPr lang="he-IL" sz="2100" b="0" i="0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 </a:t>
            </a:r>
            <a:endParaRPr lang="he-IL" sz="2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r" rtl="1" fontAlgn="base">
              <a:buFont typeface="Wingdings" panose="05000000000000000000" pitchFamily="2" charset="2"/>
              <a:buChar char="ü"/>
            </a:pP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 פרופסור בדיה 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אומר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 כל הכבוד לכל הרופאים שהסכימו 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להגיד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 את האמת 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ואמרו 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לכולנו את דעתם על הקורונה.</a:t>
            </a:r>
          </a:p>
          <a:p>
            <a:pPr marL="342900" indent="-342900" algn="r" rtl="1" fontAlgn="base">
              <a:buFont typeface="Wingdings" panose="05000000000000000000" pitchFamily="2" charset="2"/>
              <a:buChar char="ü"/>
            </a:pP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הוא 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אומר 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שכל אלה 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שאומרים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 לכם הפחדות מהם צריך לפחד.</a:t>
            </a:r>
            <a:endParaRPr lang="he-IL" sz="2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r" rtl="1" fontAlgn="base">
              <a:buFont typeface="Wingdings" panose="05000000000000000000" pitchFamily="2" charset="2"/>
              <a:buChar char="ü"/>
            </a:pP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גם פרופסור בדיה 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אומר 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בדיוק כמוכם, שנמאס כבר מהקורונה.</a:t>
            </a:r>
            <a:endParaRPr lang="he-IL" sz="2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r" rtl="1" fontAlgn="base">
              <a:buFont typeface="Wingdings" panose="05000000000000000000" pitchFamily="2" charset="2"/>
              <a:buChar char="ü"/>
            </a:pPr>
            <a:r>
              <a:rPr lang="he-IL" sz="2100" b="1" dirty="0">
                <a:solidFill>
                  <a:srgbClr val="1F497D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ז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ה שביבי</a:t>
            </a:r>
            <a:r>
              <a:rPr lang="he-IL" sz="21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 </a:t>
            </a:r>
            <a:r>
              <a:rPr lang="he-IL" sz="21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אומר</a:t>
            </a:r>
            <a:r>
              <a:rPr lang="he-IL" sz="2100" b="1" i="0" u="none" strike="noStrike" dirty="0">
                <a:solidFill>
                  <a:srgbClr val="1F497D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 איך לשים מסכה על הפנים זה מיותר.</a:t>
            </a:r>
            <a:endParaRPr lang="he-IL" sz="2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303519" y="738609"/>
            <a:ext cx="6175717" cy="45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דעתכם על ניסוח הציטוטים?</a:t>
            </a:r>
            <a:endParaRPr sz="9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818771" y="1463751"/>
            <a:ext cx="13195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 fontAlgn="base"/>
            <a:r>
              <a:rPr lang="he-IL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Calibri" panose="020F0502020204030204" pitchFamily="34" charset="0"/>
              </a:rPr>
              <a:t>כל קשר בין הדמויות וההתרחשויות המתוארות בציטוטים אלה ובין המציאות הוא מקרי בהחלט</a:t>
            </a:r>
            <a:endParaRPr lang="he-IL" sz="2400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CA78B945-4BD2-4AD9-92E4-CA1B05EA8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2648339" y="1871620"/>
            <a:ext cx="6895322" cy="320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 fontAlgn="base"/>
            <a:r>
              <a:rPr lang="he-IL" sz="4000" b="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במהלך המיזוג אנו נצטט ממקורות המידע את דברי הכותבים. ולכן חשוב להכיר את מגוון </a:t>
            </a:r>
            <a:r>
              <a:rPr lang="he-IL" sz="4000" b="0" i="0" u="none" strike="noStrike" dirty="0">
                <a:solidFill>
                  <a:srgbClr val="FF0000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פעלי האמירה </a:t>
            </a:r>
            <a:r>
              <a:rPr lang="he-IL" sz="4000" b="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כדי לדייק בניסוח.</a:t>
            </a:r>
            <a:r>
              <a:rPr lang="he-IL" sz="4000" b="0" i="0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 </a:t>
            </a:r>
            <a:endParaRPr lang="he-IL" sz="5400" b="0" i="0" dirty="0">
              <a:solidFill>
                <a:srgbClr val="000000"/>
              </a:solidFill>
              <a:effectLst/>
              <a:latin typeface="Guttman Haim" panose="02010401010101010101" pitchFamily="2" charset="-79"/>
              <a:cs typeface="Guttman Haim" panose="02010401010101010101" pitchFamily="2" charset="-79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dk1"/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3536302" y="1675455"/>
            <a:ext cx="51193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he-IL" sz="3200" b="1" i="0" u="none" strike="noStrike" dirty="0">
                <a:solidFill>
                  <a:srgbClr val="3BB692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מה הם פעלי האמירה?</a:t>
            </a:r>
            <a:r>
              <a:rPr lang="he-IL" sz="3200" b="0" i="0" dirty="0">
                <a:solidFill>
                  <a:srgbClr val="3BB692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 </a:t>
            </a:r>
            <a:endParaRPr lang="he-IL" sz="4800" b="0" i="0" dirty="0">
              <a:solidFill>
                <a:srgbClr val="3BB692"/>
              </a:solidFill>
              <a:effectLst/>
              <a:latin typeface="Guttman Haim" panose="02010401010101010101" pitchFamily="2" charset="-79"/>
              <a:cs typeface="Guttman Haim" panose="02010401010101010101" pitchFamily="2" charset="-79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105" name="Google Shape;105;p18"/>
          <p:cNvSpPr txBox="1"/>
          <p:nvPr/>
        </p:nvSpPr>
        <p:spPr>
          <a:xfrm>
            <a:off x="2405575" y="2152357"/>
            <a:ext cx="7230794" cy="30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 fontAlgn="base"/>
            <a:r>
              <a:rPr lang="he-IL" sz="240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 במקום לכתוב לאורך כל המיזוג פעולות מהשורש </a:t>
            </a:r>
            <a:r>
              <a:rPr lang="he-IL" sz="2400" i="0" u="none" strike="noStrike" dirty="0" err="1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טע"נ</a:t>
            </a:r>
            <a:r>
              <a:rPr lang="he-IL" sz="240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 כמו: הכותב טוען... ועוד הוא טוען... ולטענת הכותב, נכתוב את הפועל המתאים לדוגמה: </a:t>
            </a:r>
          </a:p>
          <a:p>
            <a:pPr algn="ctr" rtl="1" fontAlgn="base"/>
            <a:endParaRPr lang="he-IL" sz="2400" dirty="0">
              <a:solidFill>
                <a:srgbClr val="2B6CA3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  <a:p>
            <a:pPr algn="ctr" rtl="1" fontAlgn="base"/>
            <a:r>
              <a:rPr lang="he-IL" sz="240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הכותב </a:t>
            </a:r>
            <a:r>
              <a:rPr lang="he-IL" sz="2400" i="0" u="none" strike="noStrike" dirty="0">
                <a:solidFill>
                  <a:srgbClr val="F9AC1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הדגים... </a:t>
            </a:r>
            <a:r>
              <a:rPr lang="he-IL" sz="240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הכותב </a:t>
            </a:r>
            <a:r>
              <a:rPr lang="he-IL" sz="2400" i="0" u="none" strike="noStrike" dirty="0">
                <a:solidFill>
                  <a:srgbClr val="F9AC1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התנגד</a:t>
            </a:r>
            <a:r>
              <a:rPr lang="he-IL" sz="2400" i="0" u="none" strike="noStrike" dirty="0">
                <a:solidFill>
                  <a:srgbClr val="3BB692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.. </a:t>
            </a:r>
            <a:r>
              <a:rPr lang="he-IL" sz="240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במאמר הכותב </a:t>
            </a:r>
            <a:r>
              <a:rPr lang="he-IL" sz="2400" i="0" u="none" strike="noStrike" dirty="0">
                <a:solidFill>
                  <a:srgbClr val="F9AC1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הסביר... מזהיר, מבקר, מרגיע, שיבח, התלונן, הוקיע, הודיע , המליץ </a:t>
            </a:r>
            <a:r>
              <a:rPr lang="he-IL" sz="240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וכדומה</a:t>
            </a:r>
            <a:endParaRPr lang="he-IL" sz="4000" i="0" dirty="0">
              <a:solidFill>
                <a:srgbClr val="000000"/>
              </a:solidFill>
              <a:effectLst/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73ED8098-4EE3-45F2-B7C1-3EF90162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2883966" y="1455237"/>
            <a:ext cx="7013373" cy="225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dirty="0">
                <a:solidFill>
                  <a:srgbClr val="2B6CA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בקישור זה תוכלו ל</a:t>
            </a:r>
            <a:r>
              <a:rPr lang="he-IL" sz="4000" b="0" i="0" u="none" strike="noStrike" dirty="0">
                <a:solidFill>
                  <a:srgbClr val="2E75B5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ראות </a:t>
            </a:r>
            <a:r>
              <a:rPr lang="he-IL" sz="4000" b="0" i="0" u="none" strike="noStrike" dirty="0">
                <a:effectLst/>
                <a:latin typeface="Guttman Haim" panose="02010401010101010101" pitchFamily="2" charset="-79"/>
                <a:cs typeface="Guttman Haim" panose="02010401010101010101" pitchFamily="2" charset="-79"/>
                <a:hlinkClick r:id="rId3"/>
              </a:rPr>
              <a:t>רשימה של פעלי אמירה</a:t>
            </a:r>
            <a:r>
              <a:rPr lang="he-IL" sz="4000" b="0" i="0" u="none" strike="noStrike" dirty="0">
                <a:solidFill>
                  <a:srgbClr val="2E75B5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 שחשוב מאוד להכיר.</a:t>
            </a:r>
            <a:r>
              <a:rPr lang="he-IL" sz="4000" b="0" i="0" dirty="0">
                <a:solidFill>
                  <a:srgbClr val="2E75B5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 </a:t>
            </a:r>
            <a:endParaRPr sz="32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79E3AB7A-5A92-4130-9E94-19636BC98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7582A07-8C7F-4E25-B3EC-1B7B51A9AD0F}"/>
              </a:ext>
            </a:extLst>
          </p:cNvPr>
          <p:cNvSpPr txBox="1"/>
          <p:nvPr/>
        </p:nvSpPr>
        <p:spPr>
          <a:xfrm>
            <a:off x="3390314" y="2138289"/>
            <a:ext cx="503623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>
                <a:solidFill>
                  <a:srgbClr val="EE225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תרגול- דייקו את פועל האמירה במשפטים שלפניכם.</a:t>
            </a:r>
          </a:p>
          <a:p>
            <a:pPr algn="ctr" rtl="1"/>
            <a:r>
              <a:rPr lang="he-IL" sz="3200" b="1" dirty="0">
                <a:solidFill>
                  <a:srgbClr val="528DD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לעיתים שינוי בפועל האמירה מצריך שינוי בניסוח המשפט.</a:t>
            </a:r>
          </a:p>
          <a:p>
            <a:pPr algn="ctr" rtl="1"/>
            <a:r>
              <a:rPr lang="he-IL" sz="3200" b="1" dirty="0">
                <a:solidFill>
                  <a:srgbClr val="3BB69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יכולה להיות יותר מתשובה אחת נכונה.</a:t>
            </a:r>
          </a:p>
        </p:txBody>
      </p:sp>
    </p:spTree>
    <p:extLst>
      <p:ext uri="{BB962C8B-B14F-4D97-AF65-F5344CB8AC3E}">
        <p14:creationId xmlns:p14="http://schemas.microsoft.com/office/powerpoint/2010/main" val="257999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6">
            <a:extLst>
              <a:ext uri="{FF2B5EF4-FFF2-40B4-BE49-F238E27FC236}">
                <a16:creationId xmlns:a16="http://schemas.microsoft.com/office/drawing/2014/main" id="{D521E56A-5A7F-4BAF-A743-D4334D92F0F6}"/>
              </a:ext>
            </a:extLst>
          </p:cNvPr>
          <p:cNvSpPr txBox="1"/>
          <p:nvPr/>
        </p:nvSpPr>
        <p:spPr>
          <a:xfrm>
            <a:off x="1322363" y="1440586"/>
            <a:ext cx="257438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3200" b="0" i="0" dirty="0">
                <a:solidFill>
                  <a:srgbClr val="F9AC1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מתנגד </a:t>
            </a:r>
            <a:r>
              <a:rPr lang="he-IL" sz="2000" b="0" i="0" dirty="0">
                <a:solidFill>
                  <a:srgbClr val="2F5597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להחלטות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rgbClr val="2F5597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</a:t>
            </a:r>
            <a:r>
              <a:rPr lang="he-IL" sz="2000" b="0" i="0" dirty="0">
                <a:solidFill>
                  <a:srgbClr val="2F5597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משרד הבריאות</a:t>
            </a:r>
            <a:endParaRPr sz="2800" dirty="0">
              <a:solidFill>
                <a:srgbClr val="2F5597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3" name="Google Shape;92;p16">
            <a:extLst>
              <a:ext uri="{FF2B5EF4-FFF2-40B4-BE49-F238E27FC236}">
                <a16:creationId xmlns:a16="http://schemas.microsoft.com/office/drawing/2014/main" id="{7F838DA5-43F6-4DF5-A83E-5FF0FF4E913E}"/>
              </a:ext>
            </a:extLst>
          </p:cNvPr>
          <p:cNvSpPr txBox="1"/>
          <p:nvPr/>
        </p:nvSpPr>
        <p:spPr>
          <a:xfrm>
            <a:off x="5233182" y="1508084"/>
            <a:ext cx="6372663" cy="406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200000"/>
              </a:lnSpc>
            </a:pPr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4800" dirty="0">
                <a:solidFill>
                  <a:srgbClr val="F9AC13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אומר</a:t>
            </a:r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</a:t>
            </a:r>
            <a:r>
              <a:rPr lang="he-IL" sz="44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שמשרד הבריאות טועה בהחלטותיו</a:t>
            </a:r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.</a:t>
            </a:r>
            <a:endParaRPr lang="he-IL" sz="4000" b="0" i="0" u="none" strike="noStrike" cap="none" dirty="0">
              <a:solidFill>
                <a:schemeClr val="accent1">
                  <a:lumMod val="75000"/>
                </a:schemeClr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5A06B4A5-4999-4219-B930-F08EA2F82C42}"/>
              </a:ext>
            </a:extLst>
          </p:cNvPr>
          <p:cNvSpPr txBox="1"/>
          <p:nvPr/>
        </p:nvSpPr>
        <p:spPr>
          <a:xfrm>
            <a:off x="6362167" y="584755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הוא פועל האמירה המדויק?</a:t>
            </a:r>
            <a:endParaRPr sz="10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5DBDB1F2-F9E5-4072-818D-031DA4657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39" y="6232568"/>
            <a:ext cx="1015091" cy="55249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792F330-92FB-4FF8-A6BF-EAB3FCBC63C6}"/>
              </a:ext>
            </a:extLst>
          </p:cNvPr>
          <p:cNvSpPr txBox="1"/>
          <p:nvPr/>
        </p:nvSpPr>
        <p:spPr>
          <a:xfrm>
            <a:off x="330590" y="5308484"/>
            <a:ext cx="2278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יכולה להיות יותר מתשובה אחת נכונה</a:t>
            </a:r>
          </a:p>
        </p:txBody>
      </p:sp>
    </p:spTree>
    <p:extLst>
      <p:ext uri="{BB962C8B-B14F-4D97-AF65-F5344CB8AC3E}">
        <p14:creationId xmlns:p14="http://schemas.microsoft.com/office/powerpoint/2010/main" val="4529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8726657" y="1134278"/>
            <a:ext cx="283698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3200" dirty="0">
                <a:solidFill>
                  <a:srgbClr val="EE2256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מצהיר/ קובע/ סובר</a:t>
            </a:r>
            <a:endParaRPr sz="3200" dirty="0">
              <a:solidFill>
                <a:srgbClr val="EE2256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004412" y="2011679"/>
            <a:ext cx="5554406" cy="369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200000"/>
              </a:lnSpc>
            </a:pPr>
            <a:r>
              <a:rPr lang="he-IL" sz="44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פרופסור בדיה </a:t>
            </a:r>
            <a:r>
              <a:rPr lang="he-IL" sz="4400" dirty="0">
                <a:solidFill>
                  <a:srgbClr val="EE2256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אמר</a:t>
            </a:r>
            <a:r>
              <a:rPr lang="he-IL" sz="44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 שקורונה היא רק שפעת עונתית</a:t>
            </a:r>
            <a:endParaRPr sz="3600" b="0" i="0" u="none" strike="noStrike" cap="none" dirty="0">
              <a:solidFill>
                <a:schemeClr val="accent1">
                  <a:lumMod val="75000"/>
                </a:schemeClr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936646" y="934223"/>
            <a:ext cx="36899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e-IL" sz="32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הוא פועל האמירה המדויק?</a:t>
            </a:r>
            <a:endParaRPr lang="he-IL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C4741D9A-2157-4CD4-9F84-8912F959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2740D18-F68D-4E6D-B2AC-E96988C18BE5}"/>
              </a:ext>
            </a:extLst>
          </p:cNvPr>
          <p:cNvSpPr txBox="1"/>
          <p:nvPr/>
        </p:nvSpPr>
        <p:spPr>
          <a:xfrm>
            <a:off x="9481625" y="4065563"/>
            <a:ext cx="2278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יכולה להיות יותר מתשובה אחת נכונה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5570374" y="2101151"/>
            <a:ext cx="5626359" cy="389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יש כאלה ש</a:t>
            </a:r>
            <a:r>
              <a:rPr lang="he-IL" sz="3200" b="0" i="0" dirty="0">
                <a:solidFill>
                  <a:srgbClr val="F9AC13"/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אומרים</a:t>
            </a:r>
            <a:r>
              <a:rPr lang="he-IL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Guttman Haim" panose="02010401010101010101" pitchFamily="2" charset="-79"/>
                <a:cs typeface="Guttman Haim" panose="02010401010101010101" pitchFamily="2" charset="-79"/>
              </a:rPr>
              <a:t> שצריך לשבת בבית בסגר, בלי לבקר את סבא וסבתא ובלי ללכת לבית הספר</a:t>
            </a:r>
            <a:r>
              <a:rPr lang="he-IL" sz="3200" dirty="0">
                <a:solidFill>
                  <a:schemeClr val="accent1">
                    <a:lumMod val="75000"/>
                  </a:schemeClr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.</a:t>
            </a:r>
            <a:endParaRPr sz="2400" b="0" i="0" u="none" strike="noStrike" cap="none" dirty="0">
              <a:solidFill>
                <a:schemeClr val="accent1">
                  <a:lumMod val="75000"/>
                </a:schemeClr>
              </a:solidFill>
              <a:latin typeface="Guttman Haim" panose="02010401010101010101" pitchFamily="2" charset="-79"/>
              <a:ea typeface="Calibri"/>
              <a:cs typeface="Guttman Haim" panose="02010401010101010101" pitchFamily="2" charset="-79"/>
              <a:sym typeface="Calibri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293575" y="705434"/>
            <a:ext cx="3797835" cy="148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e-IL" sz="3600" dirty="0">
                <a:solidFill>
                  <a:schemeClr val="dk1"/>
                </a:solidFill>
                <a:latin typeface="Guttman Haim" panose="02010401010101010101" pitchFamily="2" charset="-79"/>
                <a:cs typeface="Guttman Haim" panose="02010401010101010101" pitchFamily="2" charset="-79"/>
                <a:sym typeface="Bangers"/>
              </a:rPr>
              <a:t>מה הוא פועל האמירה המדויק?</a:t>
            </a:r>
            <a:endParaRPr lang="he-IL" sz="16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4EF9C760-EEA2-4C74-B301-94AA73631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4" y="6242246"/>
            <a:ext cx="1015091" cy="55249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18F0C1-2675-4AC9-94DE-81D702E69B75}"/>
              </a:ext>
            </a:extLst>
          </p:cNvPr>
          <p:cNvSpPr txBox="1"/>
          <p:nvPr/>
        </p:nvSpPr>
        <p:spPr>
          <a:xfrm rot="20486083">
            <a:off x="6183348" y="2254630"/>
            <a:ext cx="226489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rgbClr val="F9AC13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ממליצים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38E81A7-5ACB-4A4A-B184-47A0787CC74E}"/>
              </a:ext>
            </a:extLst>
          </p:cNvPr>
          <p:cNvSpPr txBox="1"/>
          <p:nvPr/>
        </p:nvSpPr>
        <p:spPr>
          <a:xfrm>
            <a:off x="267286" y="383860"/>
            <a:ext cx="2278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Guttman Haim" panose="02010401010101010101" pitchFamily="2" charset="-79"/>
                <a:cs typeface="Guttman Haim" panose="02010401010101010101" pitchFamily="2" charset="-79"/>
              </a:rPr>
              <a:t>יכולה להיות יותר מתשובה אחת נכונה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0020_Perez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6D7108FDA9F5A478659710AF8CAE039" ma:contentTypeVersion="26" ma:contentTypeDescription="צור מסמך חדש." ma:contentTypeScope="" ma:versionID="15d9c8cbc43d9466666c778159f26fe1">
  <xsd:schema xmlns:xsd="http://www.w3.org/2001/XMLSchema" xmlns:xs="http://www.w3.org/2001/XMLSchema" xmlns:p="http://schemas.microsoft.com/office/2006/metadata/properties" xmlns:ns3="a707d862-1de0-4135-9277-48b8388de465" xmlns:ns4="19b0363f-e9a8-4f10-b78a-d75bb1a62643" targetNamespace="http://schemas.microsoft.com/office/2006/metadata/properties" ma:root="true" ma:fieldsID="c86492cd069ffd5dab4ce6aa4ec3eebe" ns3:_="" ns4:_="">
    <xsd:import namespace="a707d862-1de0-4135-9277-48b8388de465"/>
    <xsd:import namespace="19b0363f-e9a8-4f10-b78a-d75bb1a62643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Teams_Channel_Section_Location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7d862-1de0-4135-9277-48b8388de4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31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0363f-e9a8-4f10-b78a-d75bb1a6264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a707d862-1de0-4135-9277-48b8388de465" xsi:nil="true"/>
    <FolderType xmlns="a707d862-1de0-4135-9277-48b8388de465" xsi:nil="true"/>
    <Templates xmlns="a707d862-1de0-4135-9277-48b8388de465" xsi:nil="true"/>
    <AppVersion xmlns="a707d862-1de0-4135-9277-48b8388de465" xsi:nil="true"/>
    <Invited_Teachers xmlns="a707d862-1de0-4135-9277-48b8388de465" xsi:nil="true"/>
    <IsNotebookLocked xmlns="a707d862-1de0-4135-9277-48b8388de465" xsi:nil="true"/>
    <NotebookType xmlns="a707d862-1de0-4135-9277-48b8388de465" xsi:nil="true"/>
    <Teachers xmlns="a707d862-1de0-4135-9277-48b8388de465">
      <UserInfo>
        <DisplayName/>
        <AccountId xsi:nil="true"/>
        <AccountType/>
      </UserInfo>
    </Teachers>
    <LMS_Mappings xmlns="a707d862-1de0-4135-9277-48b8388de465" xsi:nil="true"/>
    <Owner xmlns="a707d862-1de0-4135-9277-48b8388de465">
      <UserInfo>
        <DisplayName/>
        <AccountId xsi:nil="true"/>
        <AccountType/>
      </UserInfo>
    </Owner>
    <Students xmlns="a707d862-1de0-4135-9277-48b8388de465">
      <UserInfo>
        <DisplayName/>
        <AccountId xsi:nil="true"/>
        <AccountType/>
      </UserInfo>
    </Students>
    <DefaultSectionNames xmlns="a707d862-1de0-4135-9277-48b8388de465" xsi:nil="true"/>
    <Is_Collaboration_Space_Locked xmlns="a707d862-1de0-4135-9277-48b8388de465" xsi:nil="true"/>
    <Teams_Channel_Section_Location xmlns="a707d862-1de0-4135-9277-48b8388de465" xsi:nil="true"/>
    <Invited_Students xmlns="a707d862-1de0-4135-9277-48b8388de465" xsi:nil="true"/>
    <CultureName xmlns="a707d862-1de0-4135-9277-48b8388de465" xsi:nil="true"/>
    <Student_Groups xmlns="a707d862-1de0-4135-9277-48b8388de465">
      <UserInfo>
        <DisplayName/>
        <AccountId xsi:nil="true"/>
        <AccountType/>
      </UserInfo>
    </Student_Groups>
    <Distribution_Groups xmlns="a707d862-1de0-4135-9277-48b8388de465" xsi:nil="true"/>
    <Math_Settings xmlns="a707d862-1de0-4135-9277-48b8388de465" xsi:nil="true"/>
    <Self_Registration_Enabled xmlns="a707d862-1de0-4135-9277-48b8388de465" xsi:nil="true"/>
    <Has_Teacher_Only_SectionGroup xmlns="a707d862-1de0-4135-9277-48b8388de465" xsi:nil="true"/>
  </documentManagement>
</p:properties>
</file>

<file path=customXml/itemProps1.xml><?xml version="1.0" encoding="utf-8"?>
<ds:datastoreItem xmlns:ds="http://schemas.openxmlformats.org/officeDocument/2006/customXml" ds:itemID="{890D7522-233F-4BC3-B3CB-0957DE645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885B1-E957-4516-9D6A-799A3B485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7d862-1de0-4135-9277-48b8388de465"/>
    <ds:schemaRef ds:uri="19b0363f-e9a8-4f10-b78a-d75bb1a62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3175AD-2043-42DD-90DB-789E4E090D5A}">
  <ds:schemaRefs>
    <ds:schemaRef ds:uri="http://purl.org/dc/elements/1.1/"/>
    <ds:schemaRef ds:uri="http://schemas.microsoft.com/office/2006/documentManagement/types"/>
    <ds:schemaRef ds:uri="http://purl.org/dc/terms/"/>
    <ds:schemaRef ds:uri="a707d862-1de0-4135-9277-48b8388de465"/>
    <ds:schemaRef ds:uri="http://www.w3.org/XML/1998/namespace"/>
    <ds:schemaRef ds:uri="19b0363f-e9a8-4f10-b78a-d75bb1a6264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462</Words>
  <Application>Microsoft Office PowerPoint</Application>
  <PresentationFormat>מסך רחב</PresentationFormat>
  <Paragraphs>54</Paragraphs>
  <Slides>15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Guttman Haim</vt:lpstr>
      <vt:lpstr>Calibri</vt:lpstr>
      <vt:lpstr>Barlow Condensed</vt:lpstr>
      <vt:lpstr>Wingdings</vt:lpstr>
      <vt:lpstr>Arial</vt:lpstr>
      <vt:lpstr>Aharoni</vt:lpstr>
      <vt:lpstr>Segoe UI</vt:lpstr>
      <vt:lpstr>0020_Perez_Template_SlidesMania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מרב שראל</cp:lastModifiedBy>
  <cp:revision>15</cp:revision>
  <dcterms:modified xsi:type="dcterms:W3CDTF">2020-10-26T07:58:26Z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0x01010076D7108FDA9F5A478659710AF8CAE039</vt:lpwstr>
  </property>
</Properties>
</file>