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30"/>
  </p:notesMasterIdLst>
  <p:handoutMasterIdLst>
    <p:handoutMasterId r:id="rId31"/>
  </p:handoutMasterIdLst>
  <p:sldIdLst>
    <p:sldId id="256" r:id="rId4"/>
    <p:sldId id="280" r:id="rId5"/>
    <p:sldId id="262" r:id="rId6"/>
    <p:sldId id="306" r:id="rId7"/>
    <p:sldId id="310" r:id="rId8"/>
    <p:sldId id="276" r:id="rId9"/>
    <p:sldId id="258" r:id="rId10"/>
    <p:sldId id="308" r:id="rId11"/>
    <p:sldId id="301" r:id="rId12"/>
    <p:sldId id="295" r:id="rId13"/>
    <p:sldId id="260" r:id="rId14"/>
    <p:sldId id="297" r:id="rId15"/>
    <p:sldId id="296" r:id="rId16"/>
    <p:sldId id="307" r:id="rId17"/>
    <p:sldId id="302" r:id="rId18"/>
    <p:sldId id="261" r:id="rId19"/>
    <p:sldId id="267" r:id="rId20"/>
    <p:sldId id="298" r:id="rId21"/>
    <p:sldId id="309" r:id="rId22"/>
    <p:sldId id="259" r:id="rId23"/>
    <p:sldId id="263" r:id="rId24"/>
    <p:sldId id="303" r:id="rId25"/>
    <p:sldId id="304" r:id="rId26"/>
    <p:sldId id="287" r:id="rId27"/>
    <p:sldId id="311" r:id="rId28"/>
    <p:sldId id="282" r:id="rId2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1D1"/>
    <a:srgbClr val="F3C04A"/>
    <a:srgbClr val="A0C458"/>
    <a:srgbClr val="F26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90" d="100"/>
          <a:sy n="90" d="100"/>
        </p:scale>
        <p:origin x="828" y="7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66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2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7fvLyAd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hyperlink" Target="http://he.wikipedia.org/wiki/%D7%A2%D7%93%D7%99_%D7%90%D7%9C%D7%98%D7%A9%D7%95%D7%9C%D7%A8" TargetMode="External"/><Relationship Id="rId4" Type="http://schemas.openxmlformats.org/officeDocument/2006/relationships/hyperlink" Target="https://www.youtube.com/watch?v=2BXeOtYDba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#_&#1511;&#1493;&#1489;&#1509;_&#1492;&#1490;&#1491;&#1512;&#1493;&#1514;_&#1500;&#1502;&#1497;&#1500;&#1492;"/><Relationship Id="rId7" Type="http://schemas.openxmlformats.org/officeDocument/2006/relationships/hyperlink" Target="http://www.ivolunteer.org.il/Index.asp?ArticleID=3197&amp;CategoryID=667&amp;Page=1" TargetMode="External"/><Relationship Id="rId2" Type="http://schemas.openxmlformats.org/officeDocument/2006/relationships/hyperlink" Target="#_&#1492;&#1514;&#1504;&#1488;&#1497;_&#1500;&#1514;&#1506;&#1493;&#1491;&#1514;_&#1489;&#1490;&#1512;&#1493;&#1514;:"/><Relationship Id="rId1" Type="http://schemas.openxmlformats.org/officeDocument/2006/relationships/slideLayout" Target="../slideLayouts/slideLayout6.xml"/><Relationship Id="rId6" Type="http://schemas.openxmlformats.org/officeDocument/2006/relationships/hyperlink" Target="#_&#1492;&#1514;&#1493;&#1506;&#1500;&#1493;&#1514;_&#1493;&#1492;&#1512;&#1493;&#1493;&#1495;&#1497;&#1501;_&#1500;&#1488;&#1512;&#1490;&#1493;&#1504;&#1497;&#1501;"/><Relationship Id="rId5" Type="http://schemas.openxmlformats.org/officeDocument/2006/relationships/hyperlink" Target="http://www.ivolunteer.org.il/Index.asp?ArticleID=5808&amp;CategoryID=682&amp;Page=1" TargetMode="External"/><Relationship Id="rId4" Type="http://schemas.openxmlformats.org/officeDocument/2006/relationships/hyperlink" Target="#_&quot;&#1506;&#1494;&#1512;&#1514;_&#1499;&#1489;&#1512;_&#1500;&#1502;&#1497;&#1513;&#1492;&#1493;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8711243f-e22e-4d47-afb0-1cd9161fdcf9.filesusr.com/ugd/12f261_55283d0b4f5e4983a11ff9e60ac20bb2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51Q7AC32CE6lPF2dqeVAZaVp2mXzjDlGgTRr9b2XO-VURVhUVk5FN0I2V05EWlpSQk5OSzBGOU5WUS4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51Q7AC32CE6lPF2dqeVAZaVp2mXzjDlGgTRr9b2XO-VUNTdaWjlPSUdRMlYxSkJXV1BBTzg1NjBCQS4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bd.ms/share/v2/aHR0cHM6Ly93aGl0ZWJvYXJkLm1pY3Jvc29mdC5jb20vYXBpL3YxLjAvd2hpdGVib2FyZHMvcmVkZWVtL2VmY2NhYWQxM2FmZjQ5YjJiN2IxYTkwMjEzNzlkM2QwX0JCQTcxNzYyLTEyRTAtNDJFMS1CMzI0LTVCMTMxRjQyNEUzRA==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של 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9A6203A7-89AE-4C18-8AF3-88ED9FA820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r="5969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e-IL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יחידת לימוד 30%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altLang="ko-KR" dirty="0">
                <a:ea typeface="맑은 고딕" pitchFamily="50" charset="-127"/>
              </a:rPr>
              <a:t>להתנדב מכל הלב או כי מישהו חייב?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F4BAA031-6D4B-4A96-A11A-1C81339F49C7}"/>
              </a:ext>
            </a:extLst>
          </p:cNvPr>
          <p:cNvSpPr/>
          <p:nvPr/>
        </p:nvSpPr>
        <p:spPr>
          <a:xfrm>
            <a:off x="5151126" y="2014333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9AC6CC52-FFC9-4B49-83F6-8B803169C196}"/>
              </a:ext>
            </a:extLst>
          </p:cNvPr>
          <p:cNvGrpSpPr/>
          <p:nvPr/>
        </p:nvGrpSpPr>
        <p:grpSpPr>
          <a:xfrm>
            <a:off x="6627050" y="2364699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BB668A68-1403-4A2A-A131-1879C49FE184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Oval 39">
              <a:extLst>
                <a:ext uri="{FF2B5EF4-FFF2-40B4-BE49-F238E27FC236}">
                  <a16:creationId xmlns:a16="http://schemas.microsoft.com/office/drawing/2014/main" id="{5BE8E0B9-B1A3-40BD-A539-63755DF998B9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21" name="Oval 52">
            <a:extLst>
              <a:ext uri="{FF2B5EF4-FFF2-40B4-BE49-F238E27FC236}">
                <a16:creationId xmlns:a16="http://schemas.microsoft.com/office/drawing/2014/main" id="{0449D82D-91D8-4521-B4BC-41D70B97FA68}"/>
              </a:ext>
            </a:extLst>
          </p:cNvPr>
          <p:cNvSpPr/>
          <p:nvPr/>
        </p:nvSpPr>
        <p:spPr>
          <a:xfrm>
            <a:off x="6922750" y="4313769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05F85F80-3B13-4A98-95D0-B2C0B1C2C54D}"/>
              </a:ext>
            </a:extLst>
          </p:cNvPr>
          <p:cNvSpPr txBox="1"/>
          <p:nvPr/>
        </p:nvSpPr>
        <p:spPr>
          <a:xfrm>
            <a:off x="1507883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67DA343-52C1-49A4-B42A-04378B0BC908}"/>
              </a:ext>
            </a:extLst>
          </p:cNvPr>
          <p:cNvSpPr txBox="1"/>
          <p:nvPr/>
        </p:nvSpPr>
        <p:spPr>
          <a:xfrm>
            <a:off x="4907218" y="5850123"/>
            <a:ext cx="2930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]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rapezoid 22">
            <a:extLst>
              <a:ext uri="{FF2B5EF4-FFF2-40B4-BE49-F238E27FC236}">
                <a16:creationId xmlns:a16="http://schemas.microsoft.com/office/drawing/2014/main" id="{118C1458-90CF-41B2-AA2C-8D56F180E8C1}"/>
              </a:ext>
            </a:extLst>
          </p:cNvPr>
          <p:cNvSpPr/>
          <p:nvPr/>
        </p:nvSpPr>
        <p:spPr>
          <a:xfrm>
            <a:off x="5505582" y="2038657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7" name="Group 68">
            <a:extLst>
              <a:ext uri="{FF2B5EF4-FFF2-40B4-BE49-F238E27FC236}">
                <a16:creationId xmlns:a16="http://schemas.microsoft.com/office/drawing/2014/main" id="{3FF99D33-42F3-44EB-8065-682454E644D6}"/>
              </a:ext>
            </a:extLst>
          </p:cNvPr>
          <p:cNvGrpSpPr/>
          <p:nvPr/>
        </p:nvGrpSpPr>
        <p:grpSpPr>
          <a:xfrm>
            <a:off x="7985786" y="2098308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28" name="Donut 1">
              <a:extLst>
                <a:ext uri="{FF2B5EF4-FFF2-40B4-BE49-F238E27FC236}">
                  <a16:creationId xmlns:a16="http://schemas.microsoft.com/office/drawing/2014/main" id="{6D77A5DB-8B67-4188-9567-8E99B2043E9C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E486C31F-39AE-4EBC-ABF8-F6639E3164F8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6B218898-90B1-4788-B326-711F547E4499}"/>
              </a:ext>
            </a:extLst>
          </p:cNvPr>
          <p:cNvSpPr/>
          <p:nvPr/>
        </p:nvSpPr>
        <p:spPr>
          <a:xfrm rot="5400000">
            <a:off x="7411582" y="1664525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D4355A9D-65F3-4025-A72C-A89AD23E0331}"/>
              </a:ext>
            </a:extLst>
          </p:cNvPr>
          <p:cNvSpPr/>
          <p:nvPr/>
        </p:nvSpPr>
        <p:spPr>
          <a:xfrm>
            <a:off x="7918062" y="1836807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32" name="Group 73">
            <a:extLst>
              <a:ext uri="{FF2B5EF4-FFF2-40B4-BE49-F238E27FC236}">
                <a16:creationId xmlns:a16="http://schemas.microsoft.com/office/drawing/2014/main" id="{251D32EA-9F32-404F-B34E-E7F4310345B0}"/>
              </a:ext>
            </a:extLst>
          </p:cNvPr>
          <p:cNvGrpSpPr/>
          <p:nvPr/>
        </p:nvGrpSpPr>
        <p:grpSpPr>
          <a:xfrm>
            <a:off x="6789820" y="1443258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C1BC6B71-C68E-4F00-8B04-3364C577EAC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1B4BDCC7-396E-40D9-8118-C1712EA30D82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82490E08-8695-4C1C-95ED-AB2E6A0874B2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14D99E26-EC64-4597-9CE9-FF6AD8FD1BB4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BD3D16A1-4685-43DE-B786-10949ED8F7C5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160B507C-90C6-40A0-859F-5418BA7E99AC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5680EA78-902C-454B-9227-0C627E838F3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B5A9BFF-DE5A-47AF-811E-A04656379D4F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1" name="Parallelogram 6">
              <a:extLst>
                <a:ext uri="{FF2B5EF4-FFF2-40B4-BE49-F238E27FC236}">
                  <a16:creationId xmlns:a16="http://schemas.microsoft.com/office/drawing/2014/main" id="{53A2B656-119D-4461-9B5A-E1AE11E26F0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44C25D3C-4630-4E41-AD93-34D70930959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961D73A4-1F38-4491-890A-3021AE2DC285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C7FE6CC8-DC94-4673-9F17-7D67AFA2718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051BF1ED-CBAF-4027-B659-ED009AB63DD5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6" name="Parallelogram 6">
              <a:extLst>
                <a:ext uri="{FF2B5EF4-FFF2-40B4-BE49-F238E27FC236}">
                  <a16:creationId xmlns:a16="http://schemas.microsoft.com/office/drawing/2014/main" id="{99FFDE81-0656-4BD1-A567-21B53566A97C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7" name="Parallelogram 6">
              <a:extLst>
                <a:ext uri="{FF2B5EF4-FFF2-40B4-BE49-F238E27FC236}">
                  <a16:creationId xmlns:a16="http://schemas.microsoft.com/office/drawing/2014/main" id="{8B4728BD-B357-4890-8913-5ADBD10E0A2F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8" name="Rectangle 7">
              <a:extLst>
                <a:ext uri="{FF2B5EF4-FFF2-40B4-BE49-F238E27FC236}">
                  <a16:creationId xmlns:a16="http://schemas.microsoft.com/office/drawing/2014/main" id="{C2AD7183-8C65-4134-A881-282243430AEC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C25B183E-CB7E-4B16-B42D-778C2BBB0E6A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309C5131-7680-4C1D-BA70-5A3270243A24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CDCB7C9C-7E7F-4511-ABBE-0008AAE6EE17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D4DB6772-4603-4DE0-A82B-2164480824F2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D6330099-05F2-47BD-827D-CC3C67B51A30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17CDFB19-8491-48BA-AA90-EEBB002B72F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55" name="Group 96">
            <a:extLst>
              <a:ext uri="{FF2B5EF4-FFF2-40B4-BE49-F238E27FC236}">
                <a16:creationId xmlns:a16="http://schemas.microsoft.com/office/drawing/2014/main" id="{6A4B812B-9981-425D-94FA-E5ECF5D26349}"/>
              </a:ext>
            </a:extLst>
          </p:cNvPr>
          <p:cNvGrpSpPr/>
          <p:nvPr/>
        </p:nvGrpSpPr>
        <p:grpSpPr>
          <a:xfrm>
            <a:off x="8180164" y="2388324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56" name="Round Same Side Corner Rectangle 4">
              <a:extLst>
                <a:ext uri="{FF2B5EF4-FFF2-40B4-BE49-F238E27FC236}">
                  <a16:creationId xmlns:a16="http://schemas.microsoft.com/office/drawing/2014/main" id="{547D3CCF-A10B-4D1B-89E0-50F7A3201385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7" name="Round Same Side Corner Rectangle 6">
              <a:extLst>
                <a:ext uri="{FF2B5EF4-FFF2-40B4-BE49-F238E27FC236}">
                  <a16:creationId xmlns:a16="http://schemas.microsoft.com/office/drawing/2014/main" id="{ED8811E9-BC26-4D7D-81A3-2DDA7ED03ADB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C34E2020-3573-4B37-94CA-73E6D0FE17B4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59" name="Isosceles Triangle 3">
            <a:extLst>
              <a:ext uri="{FF2B5EF4-FFF2-40B4-BE49-F238E27FC236}">
                <a16:creationId xmlns:a16="http://schemas.microsoft.com/office/drawing/2014/main" id="{583B2CE1-67ED-4888-8414-3E7C35058CE4}"/>
              </a:ext>
            </a:extLst>
          </p:cNvPr>
          <p:cNvSpPr/>
          <p:nvPr/>
        </p:nvSpPr>
        <p:spPr>
          <a:xfrm rot="13520917">
            <a:off x="8026642" y="2935157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AD023FF7-2007-427B-891C-9425FF62B298}"/>
              </a:ext>
            </a:extLst>
          </p:cNvPr>
          <p:cNvSpPr/>
          <p:nvPr/>
        </p:nvSpPr>
        <p:spPr>
          <a:xfrm>
            <a:off x="5593018" y="2677578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1" name="Isosceles Triangle 4">
            <a:extLst>
              <a:ext uri="{FF2B5EF4-FFF2-40B4-BE49-F238E27FC236}">
                <a16:creationId xmlns:a16="http://schemas.microsoft.com/office/drawing/2014/main" id="{DAFAE936-8A86-4239-AA35-6C634B6FD3BE}"/>
              </a:ext>
            </a:extLst>
          </p:cNvPr>
          <p:cNvSpPr/>
          <p:nvPr/>
        </p:nvSpPr>
        <p:spPr>
          <a:xfrm>
            <a:off x="5397098" y="3500179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62" name="Group 103">
            <a:extLst>
              <a:ext uri="{FF2B5EF4-FFF2-40B4-BE49-F238E27FC236}">
                <a16:creationId xmlns:a16="http://schemas.microsoft.com/office/drawing/2014/main" id="{E8E4DB15-FB0B-46A8-88EE-33D507918866}"/>
              </a:ext>
            </a:extLst>
          </p:cNvPr>
          <p:cNvGrpSpPr/>
          <p:nvPr/>
        </p:nvGrpSpPr>
        <p:grpSpPr>
          <a:xfrm>
            <a:off x="5862370" y="1998678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63" name="Oval 3">
              <a:extLst>
                <a:ext uri="{FF2B5EF4-FFF2-40B4-BE49-F238E27FC236}">
                  <a16:creationId xmlns:a16="http://schemas.microsoft.com/office/drawing/2014/main" id="{9925372C-73C7-4901-8611-5E9924194DB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D0828107-D896-4888-91E2-1D275BB19506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65" name="Rounded Rectangle 2">
            <a:extLst>
              <a:ext uri="{FF2B5EF4-FFF2-40B4-BE49-F238E27FC236}">
                <a16:creationId xmlns:a16="http://schemas.microsoft.com/office/drawing/2014/main" id="{62B2ADDE-42A7-467F-8FE2-D3780D865352}"/>
              </a:ext>
            </a:extLst>
          </p:cNvPr>
          <p:cNvSpPr/>
          <p:nvPr/>
        </p:nvSpPr>
        <p:spPr>
          <a:xfrm>
            <a:off x="7095227" y="1597761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B5AC797F-FFA3-49B2-9AC9-DE56DC7B1AED}"/>
              </a:ext>
            </a:extLst>
          </p:cNvPr>
          <p:cNvSpPr/>
          <p:nvPr/>
        </p:nvSpPr>
        <p:spPr>
          <a:xfrm>
            <a:off x="5950638" y="1614638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D1A67777-2466-45A1-BC7E-251D9D09FF93}"/>
              </a:ext>
            </a:extLst>
          </p:cNvPr>
          <p:cNvSpPr/>
          <p:nvPr/>
        </p:nvSpPr>
        <p:spPr>
          <a:xfrm>
            <a:off x="7955001" y="3481176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E78A1683-B838-43BC-B1B9-31583F8B7356}"/>
              </a:ext>
            </a:extLst>
          </p:cNvPr>
          <p:cNvSpPr>
            <a:spLocks noChangeAspect="1"/>
          </p:cNvSpPr>
          <p:nvPr/>
        </p:nvSpPr>
        <p:spPr>
          <a:xfrm>
            <a:off x="8014646" y="3281922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293FF6D3-705B-4F5B-BD0B-C722C951F883}"/>
              </a:ext>
            </a:extLst>
          </p:cNvPr>
          <p:cNvSpPr>
            <a:spLocks noChangeAspect="1"/>
          </p:cNvSpPr>
          <p:nvPr/>
        </p:nvSpPr>
        <p:spPr>
          <a:xfrm>
            <a:off x="7612058" y="1952033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0" name="Oval 6">
            <a:extLst>
              <a:ext uri="{FF2B5EF4-FFF2-40B4-BE49-F238E27FC236}">
                <a16:creationId xmlns:a16="http://schemas.microsoft.com/office/drawing/2014/main" id="{F8F779EA-2CD6-47BC-8214-728E812A6AD9}"/>
              </a:ext>
            </a:extLst>
          </p:cNvPr>
          <p:cNvSpPr>
            <a:spLocks noChangeAspect="1"/>
          </p:cNvSpPr>
          <p:nvPr/>
        </p:nvSpPr>
        <p:spPr>
          <a:xfrm rot="2700000">
            <a:off x="6849461" y="1692201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1" name="Rounded Rectangle 2">
            <a:extLst>
              <a:ext uri="{FF2B5EF4-FFF2-40B4-BE49-F238E27FC236}">
                <a16:creationId xmlns:a16="http://schemas.microsoft.com/office/drawing/2014/main" id="{8C106D32-6F5F-4C70-A634-FC905CB84CE8}"/>
              </a:ext>
            </a:extLst>
          </p:cNvPr>
          <p:cNvSpPr>
            <a:spLocks noChangeAspect="1"/>
          </p:cNvSpPr>
          <p:nvPr/>
        </p:nvSpPr>
        <p:spPr>
          <a:xfrm>
            <a:off x="7955000" y="2371786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2" name="Donut 7">
            <a:extLst>
              <a:ext uri="{FF2B5EF4-FFF2-40B4-BE49-F238E27FC236}">
                <a16:creationId xmlns:a16="http://schemas.microsoft.com/office/drawing/2014/main" id="{3F2C0799-95BC-4D73-A2D3-8F092470EF37}"/>
              </a:ext>
            </a:extLst>
          </p:cNvPr>
          <p:cNvSpPr>
            <a:spLocks noChangeAspect="1"/>
          </p:cNvSpPr>
          <p:nvPr/>
        </p:nvSpPr>
        <p:spPr>
          <a:xfrm rot="2593293">
            <a:off x="5809567" y="2331877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73" name="Group 114">
            <a:extLst>
              <a:ext uri="{FF2B5EF4-FFF2-40B4-BE49-F238E27FC236}">
                <a16:creationId xmlns:a16="http://schemas.microsoft.com/office/drawing/2014/main" id="{A8CDDC82-7EB3-4421-BEAD-857BB035A006}"/>
              </a:ext>
            </a:extLst>
          </p:cNvPr>
          <p:cNvGrpSpPr>
            <a:grpSpLocks noChangeAspect="1"/>
          </p:cNvGrpSpPr>
          <p:nvPr/>
        </p:nvGrpSpPr>
        <p:grpSpPr>
          <a:xfrm>
            <a:off x="5330369" y="3212115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74" name="Donut 117">
              <a:extLst>
                <a:ext uri="{FF2B5EF4-FFF2-40B4-BE49-F238E27FC236}">
                  <a16:creationId xmlns:a16="http://schemas.microsoft.com/office/drawing/2014/main" id="{653973F1-291F-4004-9DE5-C065FA8E61BE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118">
              <a:extLst>
                <a:ext uri="{FF2B5EF4-FFF2-40B4-BE49-F238E27FC236}">
                  <a16:creationId xmlns:a16="http://schemas.microsoft.com/office/drawing/2014/main" id="{9C77DEDA-9794-4DE3-BC2C-0F2EC83EE3AF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76" name="Round Same Side Corner Rectangle 119">
              <a:extLst>
                <a:ext uri="{FF2B5EF4-FFF2-40B4-BE49-F238E27FC236}">
                  <a16:creationId xmlns:a16="http://schemas.microsoft.com/office/drawing/2014/main" id="{B1FF9537-C45B-4D4C-8119-571059FB3D05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77" name="Block Arc 118">
              <a:extLst>
                <a:ext uri="{FF2B5EF4-FFF2-40B4-BE49-F238E27FC236}">
                  <a16:creationId xmlns:a16="http://schemas.microsoft.com/office/drawing/2014/main" id="{90AD4F09-BDCF-4397-86A3-2A61ADAAABF3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78" name="Trapezoid 24">
            <a:extLst>
              <a:ext uri="{FF2B5EF4-FFF2-40B4-BE49-F238E27FC236}">
                <a16:creationId xmlns:a16="http://schemas.microsoft.com/office/drawing/2014/main" id="{2963A648-1030-46AA-ACB8-DAF1C446B3DA}"/>
              </a:ext>
            </a:extLst>
          </p:cNvPr>
          <p:cNvSpPr>
            <a:spLocks noChangeAspect="1"/>
          </p:cNvSpPr>
          <p:nvPr/>
        </p:nvSpPr>
        <p:spPr>
          <a:xfrm rot="8369018">
            <a:off x="5323084" y="2553269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79" name="Rectangle 9">
            <a:extLst>
              <a:ext uri="{FF2B5EF4-FFF2-40B4-BE49-F238E27FC236}">
                <a16:creationId xmlns:a16="http://schemas.microsoft.com/office/drawing/2014/main" id="{99914B44-86A3-4DBF-A11C-AE66E9FAC924}"/>
              </a:ext>
            </a:extLst>
          </p:cNvPr>
          <p:cNvSpPr>
            <a:spLocks noChangeAspect="1"/>
          </p:cNvSpPr>
          <p:nvPr/>
        </p:nvSpPr>
        <p:spPr>
          <a:xfrm rot="18900000">
            <a:off x="6358412" y="1612678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0" name="Round Same Side Corner Rectangle 7">
            <a:extLst>
              <a:ext uri="{FF2B5EF4-FFF2-40B4-BE49-F238E27FC236}">
                <a16:creationId xmlns:a16="http://schemas.microsoft.com/office/drawing/2014/main" id="{D8DEB834-31BF-4DDD-8542-8FC52A6DAF62}"/>
              </a:ext>
            </a:extLst>
          </p:cNvPr>
          <p:cNvSpPr>
            <a:spLocks noChangeAspect="1"/>
          </p:cNvSpPr>
          <p:nvPr/>
        </p:nvSpPr>
        <p:spPr>
          <a:xfrm rot="10800000">
            <a:off x="5557585" y="3023268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1" name="Rectangle 1">
            <a:extLst>
              <a:ext uri="{FF2B5EF4-FFF2-40B4-BE49-F238E27FC236}">
                <a16:creationId xmlns:a16="http://schemas.microsoft.com/office/drawing/2014/main" id="{0C62508D-01BA-4EA5-81F3-7AD114F4E43E}"/>
              </a:ext>
            </a:extLst>
          </p:cNvPr>
          <p:cNvSpPr/>
          <p:nvPr/>
        </p:nvSpPr>
        <p:spPr>
          <a:xfrm>
            <a:off x="6180118" y="1409037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55625F47-73DE-41EA-ADA1-2ACFB1D2D5A7}"/>
              </a:ext>
            </a:extLst>
          </p:cNvPr>
          <p:cNvSpPr/>
          <p:nvPr/>
        </p:nvSpPr>
        <p:spPr>
          <a:xfrm>
            <a:off x="7291515" y="1357406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3" name="Rectangle 13">
            <a:extLst>
              <a:ext uri="{FF2B5EF4-FFF2-40B4-BE49-F238E27FC236}">
                <a16:creationId xmlns:a16="http://schemas.microsoft.com/office/drawing/2014/main" id="{DE5B0D0D-2B0C-4BAA-9CB2-9DD9283654C0}"/>
              </a:ext>
            </a:extLst>
          </p:cNvPr>
          <p:cNvSpPr>
            <a:spLocks noChangeAspect="1"/>
          </p:cNvSpPr>
          <p:nvPr/>
        </p:nvSpPr>
        <p:spPr>
          <a:xfrm rot="18900000">
            <a:off x="8114691" y="2678568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4" name="Trapezoid 10">
            <a:extLst>
              <a:ext uri="{FF2B5EF4-FFF2-40B4-BE49-F238E27FC236}">
                <a16:creationId xmlns:a16="http://schemas.microsoft.com/office/drawing/2014/main" id="{2011B95E-F65E-4524-94CC-A6A45D1447AF}"/>
              </a:ext>
            </a:extLst>
          </p:cNvPr>
          <p:cNvSpPr/>
          <p:nvPr/>
        </p:nvSpPr>
        <p:spPr>
          <a:xfrm>
            <a:off x="7715690" y="3726817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5" name="Rounded Rectangle 12">
            <a:extLst>
              <a:ext uri="{FF2B5EF4-FFF2-40B4-BE49-F238E27FC236}">
                <a16:creationId xmlns:a16="http://schemas.microsoft.com/office/drawing/2014/main" id="{FBA6375E-1456-4CCB-952D-4BD33D3D2548}"/>
              </a:ext>
            </a:extLst>
          </p:cNvPr>
          <p:cNvSpPr/>
          <p:nvPr/>
        </p:nvSpPr>
        <p:spPr>
          <a:xfrm>
            <a:off x="5478840" y="2326956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6" name="Rectangle 1">
            <a:extLst>
              <a:ext uri="{FF2B5EF4-FFF2-40B4-BE49-F238E27FC236}">
                <a16:creationId xmlns:a16="http://schemas.microsoft.com/office/drawing/2014/main" id="{1325D00A-93F2-4C43-875C-1D9B54790B69}"/>
              </a:ext>
            </a:extLst>
          </p:cNvPr>
          <p:cNvSpPr/>
          <p:nvPr/>
        </p:nvSpPr>
        <p:spPr>
          <a:xfrm>
            <a:off x="5690163" y="1706781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7" name="Chord 3">
            <a:extLst>
              <a:ext uri="{FF2B5EF4-FFF2-40B4-BE49-F238E27FC236}">
                <a16:creationId xmlns:a16="http://schemas.microsoft.com/office/drawing/2014/main" id="{5E2A1FCA-2BD3-48BD-B927-811377893C34}"/>
              </a:ext>
            </a:extLst>
          </p:cNvPr>
          <p:cNvSpPr/>
          <p:nvPr/>
        </p:nvSpPr>
        <p:spPr>
          <a:xfrm rot="5400000">
            <a:off x="6573781" y="1756807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8" name="Rounded Rectangle 1">
            <a:extLst>
              <a:ext uri="{FF2B5EF4-FFF2-40B4-BE49-F238E27FC236}">
                <a16:creationId xmlns:a16="http://schemas.microsoft.com/office/drawing/2014/main" id="{2C8E06BB-0B05-43FE-9C9A-BE3391F16AA6}"/>
              </a:ext>
            </a:extLst>
          </p:cNvPr>
          <p:cNvSpPr/>
          <p:nvPr/>
        </p:nvSpPr>
        <p:spPr>
          <a:xfrm>
            <a:off x="6184475" y="1860952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89" name="Frame 1">
            <a:extLst>
              <a:ext uri="{FF2B5EF4-FFF2-40B4-BE49-F238E27FC236}">
                <a16:creationId xmlns:a16="http://schemas.microsoft.com/office/drawing/2014/main" id="{04AB5FF5-C945-4C7C-8B34-729E345D4AD1}"/>
              </a:ext>
            </a:extLst>
          </p:cNvPr>
          <p:cNvSpPr/>
          <p:nvPr/>
        </p:nvSpPr>
        <p:spPr>
          <a:xfrm>
            <a:off x="5593764" y="3823075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24605565-F3BA-40A1-8CF3-9B2C82F11C53}"/>
              </a:ext>
            </a:extLst>
          </p:cNvPr>
          <p:cNvSpPr/>
          <p:nvPr/>
        </p:nvSpPr>
        <p:spPr>
          <a:xfrm>
            <a:off x="7769210" y="1667640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0" name="Oval 1">
            <a:extLst>
              <a:ext uri="{FF2B5EF4-FFF2-40B4-BE49-F238E27FC236}">
                <a16:creationId xmlns:a16="http://schemas.microsoft.com/office/drawing/2014/main" id="{7449BF71-B589-48B6-AAF4-493F513CD466}"/>
              </a:ext>
            </a:extLst>
          </p:cNvPr>
          <p:cNvSpPr/>
          <p:nvPr/>
        </p:nvSpPr>
        <p:spPr>
          <a:xfrm>
            <a:off x="8214548" y="3473291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08" name="Oval 1">
            <a:extLst>
              <a:ext uri="{FF2B5EF4-FFF2-40B4-BE49-F238E27FC236}">
                <a16:creationId xmlns:a16="http://schemas.microsoft.com/office/drawing/2014/main" id="{FDE42165-AB56-475F-AE15-ADBD504CEE32}"/>
              </a:ext>
            </a:extLst>
          </p:cNvPr>
          <p:cNvSpPr/>
          <p:nvPr/>
        </p:nvSpPr>
        <p:spPr>
          <a:xfrm>
            <a:off x="5317598" y="2835359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5" name="Rectangle 1">
            <a:extLst>
              <a:ext uri="{FF2B5EF4-FFF2-40B4-BE49-F238E27FC236}">
                <a16:creationId xmlns:a16="http://schemas.microsoft.com/office/drawing/2014/main" id="{856B11EA-9266-4B77-92D6-E329D9288BF0}"/>
              </a:ext>
            </a:extLst>
          </p:cNvPr>
          <p:cNvSpPr/>
          <p:nvPr/>
        </p:nvSpPr>
        <p:spPr>
          <a:xfrm>
            <a:off x="8442003" y="246216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67" name="Group 251">
            <a:extLst>
              <a:ext uri="{FF2B5EF4-FFF2-40B4-BE49-F238E27FC236}">
                <a16:creationId xmlns:a16="http://schemas.microsoft.com/office/drawing/2014/main" id="{AEB2220F-C5CE-44F3-BA23-FB499548F628}"/>
              </a:ext>
            </a:extLst>
          </p:cNvPr>
          <p:cNvGrpSpPr/>
          <p:nvPr/>
        </p:nvGrpSpPr>
        <p:grpSpPr>
          <a:xfrm>
            <a:off x="8381143" y="2745300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68" name="Oval 3">
              <a:extLst>
                <a:ext uri="{FF2B5EF4-FFF2-40B4-BE49-F238E27FC236}">
                  <a16:creationId xmlns:a16="http://schemas.microsoft.com/office/drawing/2014/main" id="{73392566-ABAA-4BF8-BEB2-40F48E56BAE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69" name="Oval 6">
              <a:extLst>
                <a:ext uri="{FF2B5EF4-FFF2-40B4-BE49-F238E27FC236}">
                  <a16:creationId xmlns:a16="http://schemas.microsoft.com/office/drawing/2014/main" id="{196ECB94-D8ED-45C4-B14D-FDC8AED33C41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70" name="Rounded Rectangle 3">
            <a:extLst>
              <a:ext uri="{FF2B5EF4-FFF2-40B4-BE49-F238E27FC236}">
                <a16:creationId xmlns:a16="http://schemas.microsoft.com/office/drawing/2014/main" id="{E999404C-A221-4FE9-AEF5-8E551A3672B0}"/>
              </a:ext>
            </a:extLst>
          </p:cNvPr>
          <p:cNvSpPr/>
          <p:nvPr/>
        </p:nvSpPr>
        <p:spPr>
          <a:xfrm rot="5400000">
            <a:off x="8014535" y="3816159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72" name="Group 170">
            <a:extLst>
              <a:ext uri="{FF2B5EF4-FFF2-40B4-BE49-F238E27FC236}">
                <a16:creationId xmlns:a16="http://schemas.microsoft.com/office/drawing/2014/main" id="{DE938417-2363-41EC-8A27-BD7B5C005DB8}"/>
              </a:ext>
            </a:extLst>
          </p:cNvPr>
          <p:cNvGrpSpPr/>
          <p:nvPr/>
        </p:nvGrpSpPr>
        <p:grpSpPr>
          <a:xfrm>
            <a:off x="8448216" y="3786959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73" name="Rectangle 4">
              <a:extLst>
                <a:ext uri="{FF2B5EF4-FFF2-40B4-BE49-F238E27FC236}">
                  <a16:creationId xmlns:a16="http://schemas.microsoft.com/office/drawing/2014/main" id="{9DF2A737-790D-4C45-A363-EA892540D25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4" name="Parallelogram 6">
              <a:extLst>
                <a:ext uri="{FF2B5EF4-FFF2-40B4-BE49-F238E27FC236}">
                  <a16:creationId xmlns:a16="http://schemas.microsoft.com/office/drawing/2014/main" id="{3BD51C29-A9E1-47A5-8AA3-F6D4962C76E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5" name="Parallelogram 6">
              <a:extLst>
                <a:ext uri="{FF2B5EF4-FFF2-40B4-BE49-F238E27FC236}">
                  <a16:creationId xmlns:a16="http://schemas.microsoft.com/office/drawing/2014/main" id="{9EAB8436-EEF5-44EB-94EE-98A9568EEDCC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6" name="Parallelogram 6">
              <a:extLst>
                <a:ext uri="{FF2B5EF4-FFF2-40B4-BE49-F238E27FC236}">
                  <a16:creationId xmlns:a16="http://schemas.microsoft.com/office/drawing/2014/main" id="{B610C070-E3B4-4335-A8DA-B96DDF358AB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7" name="Parallelogram 6">
              <a:extLst>
                <a:ext uri="{FF2B5EF4-FFF2-40B4-BE49-F238E27FC236}">
                  <a16:creationId xmlns:a16="http://schemas.microsoft.com/office/drawing/2014/main" id="{4DD5CAB6-8171-467F-A82D-214D62E94FE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8" name="Rectangle 4">
              <a:extLst>
                <a:ext uri="{FF2B5EF4-FFF2-40B4-BE49-F238E27FC236}">
                  <a16:creationId xmlns:a16="http://schemas.microsoft.com/office/drawing/2014/main" id="{F646EF49-534C-4373-8544-D8579BEF2889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79" name="Parallelogram 6">
              <a:extLst>
                <a:ext uri="{FF2B5EF4-FFF2-40B4-BE49-F238E27FC236}">
                  <a16:creationId xmlns:a16="http://schemas.microsoft.com/office/drawing/2014/main" id="{43387251-0D34-4FFD-AF69-0F339D16364E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0" name="Parallelogram 6">
              <a:extLst>
                <a:ext uri="{FF2B5EF4-FFF2-40B4-BE49-F238E27FC236}">
                  <a16:creationId xmlns:a16="http://schemas.microsoft.com/office/drawing/2014/main" id="{D51EB08E-AAD8-460F-BBF0-A802FFA9E2A7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1" name="Parallelogram 6">
              <a:extLst>
                <a:ext uri="{FF2B5EF4-FFF2-40B4-BE49-F238E27FC236}">
                  <a16:creationId xmlns:a16="http://schemas.microsoft.com/office/drawing/2014/main" id="{C8E42FC7-AFC4-4BE0-A1CB-56ED0D69958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2" name="Parallelogram 6">
              <a:extLst>
                <a:ext uri="{FF2B5EF4-FFF2-40B4-BE49-F238E27FC236}">
                  <a16:creationId xmlns:a16="http://schemas.microsoft.com/office/drawing/2014/main" id="{C84352B2-AD09-44C0-A235-8D7D581D956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3" name="Rectangle 4">
              <a:extLst>
                <a:ext uri="{FF2B5EF4-FFF2-40B4-BE49-F238E27FC236}">
                  <a16:creationId xmlns:a16="http://schemas.microsoft.com/office/drawing/2014/main" id="{EA3E89E0-843B-4D2E-AFBF-7110BC2D73A8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4" name="Parallelogram 6">
              <a:extLst>
                <a:ext uri="{FF2B5EF4-FFF2-40B4-BE49-F238E27FC236}">
                  <a16:creationId xmlns:a16="http://schemas.microsoft.com/office/drawing/2014/main" id="{F2A86914-7D95-4F98-9960-89EC6BD8F3F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B336F7B8-278B-4267-9582-F1B6C9699E33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FA08D4E0-FBB1-43E2-9474-2B09BF1ACF1A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4DEE01E9-F137-4F1C-BC04-273DFAC0CC5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8" name="Rectangle 7">
              <a:extLst>
                <a:ext uri="{FF2B5EF4-FFF2-40B4-BE49-F238E27FC236}">
                  <a16:creationId xmlns:a16="http://schemas.microsoft.com/office/drawing/2014/main" id="{C9B59B1F-4CE9-4BF9-BF85-619E0F4B06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89" name="Rectangle 4">
              <a:extLst>
                <a:ext uri="{FF2B5EF4-FFF2-40B4-BE49-F238E27FC236}">
                  <a16:creationId xmlns:a16="http://schemas.microsoft.com/office/drawing/2014/main" id="{C6DE7DDC-4937-4B81-B944-E4382EB480EF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0" name="Rectangle 4">
              <a:extLst>
                <a:ext uri="{FF2B5EF4-FFF2-40B4-BE49-F238E27FC236}">
                  <a16:creationId xmlns:a16="http://schemas.microsoft.com/office/drawing/2014/main" id="{EB2896E9-796A-476B-B89C-EBD4C9DE458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1" name="Rectangle 4">
              <a:extLst>
                <a:ext uri="{FF2B5EF4-FFF2-40B4-BE49-F238E27FC236}">
                  <a16:creationId xmlns:a16="http://schemas.microsoft.com/office/drawing/2014/main" id="{138D318F-587B-439D-8FD1-108D69BD41BE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2" name="Rectangle 4">
              <a:extLst>
                <a:ext uri="{FF2B5EF4-FFF2-40B4-BE49-F238E27FC236}">
                  <a16:creationId xmlns:a16="http://schemas.microsoft.com/office/drawing/2014/main" id="{D2FE0926-6C88-4B56-9B7B-15D828AE451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3" name="Rectangle 4">
              <a:extLst>
                <a:ext uri="{FF2B5EF4-FFF2-40B4-BE49-F238E27FC236}">
                  <a16:creationId xmlns:a16="http://schemas.microsoft.com/office/drawing/2014/main" id="{8875CBFE-70F7-40B8-B95D-244783BB11B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4" name="Rectangle 4">
              <a:extLst>
                <a:ext uri="{FF2B5EF4-FFF2-40B4-BE49-F238E27FC236}">
                  <a16:creationId xmlns:a16="http://schemas.microsoft.com/office/drawing/2014/main" id="{C5633BF9-C22F-4550-BC5F-DA6C19E380BF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295" name="Rectangle 5">
            <a:extLst>
              <a:ext uri="{FF2B5EF4-FFF2-40B4-BE49-F238E27FC236}">
                <a16:creationId xmlns:a16="http://schemas.microsoft.com/office/drawing/2014/main" id="{BE30EC16-8ECB-4224-B932-D0C7B0B26047}"/>
              </a:ext>
            </a:extLst>
          </p:cNvPr>
          <p:cNvSpPr/>
          <p:nvPr/>
        </p:nvSpPr>
        <p:spPr>
          <a:xfrm>
            <a:off x="8491002" y="3442628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296" name="Group 266">
            <a:extLst>
              <a:ext uri="{FF2B5EF4-FFF2-40B4-BE49-F238E27FC236}">
                <a16:creationId xmlns:a16="http://schemas.microsoft.com/office/drawing/2014/main" id="{EBE91668-B370-4BC0-8610-5ED33DCFB9EA}"/>
              </a:ext>
            </a:extLst>
          </p:cNvPr>
          <p:cNvGrpSpPr/>
          <p:nvPr/>
        </p:nvGrpSpPr>
        <p:grpSpPr>
          <a:xfrm>
            <a:off x="8335821" y="3091033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97" name="Rectangle 4">
              <a:extLst>
                <a:ext uri="{FF2B5EF4-FFF2-40B4-BE49-F238E27FC236}">
                  <a16:creationId xmlns:a16="http://schemas.microsoft.com/office/drawing/2014/main" id="{4486BD97-460A-4081-BC6A-D6A846CF64A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8" name="Parallelogram 6">
              <a:extLst>
                <a:ext uri="{FF2B5EF4-FFF2-40B4-BE49-F238E27FC236}">
                  <a16:creationId xmlns:a16="http://schemas.microsoft.com/office/drawing/2014/main" id="{E1ACEDE6-696C-4177-B16C-52E575CC4E6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299" name="Parallelogram 6">
              <a:extLst>
                <a:ext uri="{FF2B5EF4-FFF2-40B4-BE49-F238E27FC236}">
                  <a16:creationId xmlns:a16="http://schemas.microsoft.com/office/drawing/2014/main" id="{EEA2C36B-DE1D-4D40-B8BB-B1505859969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0" name="Parallelogram 6">
              <a:extLst>
                <a:ext uri="{FF2B5EF4-FFF2-40B4-BE49-F238E27FC236}">
                  <a16:creationId xmlns:a16="http://schemas.microsoft.com/office/drawing/2014/main" id="{A9F7A333-9380-4FFA-AD1B-65406C6E7DD7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1" name="Parallelogram 6">
              <a:extLst>
                <a:ext uri="{FF2B5EF4-FFF2-40B4-BE49-F238E27FC236}">
                  <a16:creationId xmlns:a16="http://schemas.microsoft.com/office/drawing/2014/main" id="{3DC4DE2D-8DA7-4EB6-8261-8DF854D887D4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C524A36F-2653-4414-810B-432C846207F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3" name="Parallelogram 6">
              <a:extLst>
                <a:ext uri="{FF2B5EF4-FFF2-40B4-BE49-F238E27FC236}">
                  <a16:creationId xmlns:a16="http://schemas.microsoft.com/office/drawing/2014/main" id="{3951E52B-7544-4019-B5B3-BB1D3C038B81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4" name="Parallelogram 6">
              <a:extLst>
                <a:ext uri="{FF2B5EF4-FFF2-40B4-BE49-F238E27FC236}">
                  <a16:creationId xmlns:a16="http://schemas.microsoft.com/office/drawing/2014/main" id="{38B99A6F-CF1D-4C6C-87CD-09DDA3426BA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5" name="Parallelogram 6">
              <a:extLst>
                <a:ext uri="{FF2B5EF4-FFF2-40B4-BE49-F238E27FC236}">
                  <a16:creationId xmlns:a16="http://schemas.microsoft.com/office/drawing/2014/main" id="{BB79115B-E28D-4221-B5C4-BEC8419F298C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6" name="Parallelogram 6">
              <a:extLst>
                <a:ext uri="{FF2B5EF4-FFF2-40B4-BE49-F238E27FC236}">
                  <a16:creationId xmlns:a16="http://schemas.microsoft.com/office/drawing/2014/main" id="{44D553B3-8504-48D8-9FCD-50A552AAEB31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7" name="Rectangle 4">
              <a:extLst>
                <a:ext uri="{FF2B5EF4-FFF2-40B4-BE49-F238E27FC236}">
                  <a16:creationId xmlns:a16="http://schemas.microsoft.com/office/drawing/2014/main" id="{95007C16-6706-416E-8528-D4F296B3CAD5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8" name="Parallelogram 6">
              <a:extLst>
                <a:ext uri="{FF2B5EF4-FFF2-40B4-BE49-F238E27FC236}">
                  <a16:creationId xmlns:a16="http://schemas.microsoft.com/office/drawing/2014/main" id="{576D824C-E7A1-4017-84E5-FECEE8641B14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09" name="Parallelogram 6">
              <a:extLst>
                <a:ext uri="{FF2B5EF4-FFF2-40B4-BE49-F238E27FC236}">
                  <a16:creationId xmlns:a16="http://schemas.microsoft.com/office/drawing/2014/main" id="{1BF902BA-F0FB-4F81-A8D9-FDCEBD00474A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0" name="Parallelogram 6">
              <a:extLst>
                <a:ext uri="{FF2B5EF4-FFF2-40B4-BE49-F238E27FC236}">
                  <a16:creationId xmlns:a16="http://schemas.microsoft.com/office/drawing/2014/main" id="{6533A3AF-1B38-49D1-B9D1-9177AE986A51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1" name="Parallelogram 6">
              <a:extLst>
                <a:ext uri="{FF2B5EF4-FFF2-40B4-BE49-F238E27FC236}">
                  <a16:creationId xmlns:a16="http://schemas.microsoft.com/office/drawing/2014/main" id="{564C2D03-8642-4B18-A842-E3B4E5095CC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2" name="Rectangle 7">
              <a:extLst>
                <a:ext uri="{FF2B5EF4-FFF2-40B4-BE49-F238E27FC236}">
                  <a16:creationId xmlns:a16="http://schemas.microsoft.com/office/drawing/2014/main" id="{FB7ADFFA-ECA5-4DB6-B1FD-834A0C436DC2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3" name="Rectangle 4">
              <a:extLst>
                <a:ext uri="{FF2B5EF4-FFF2-40B4-BE49-F238E27FC236}">
                  <a16:creationId xmlns:a16="http://schemas.microsoft.com/office/drawing/2014/main" id="{708BD06D-E6EF-40BD-B111-6B732AB6063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4" name="Rectangle 4">
              <a:extLst>
                <a:ext uri="{FF2B5EF4-FFF2-40B4-BE49-F238E27FC236}">
                  <a16:creationId xmlns:a16="http://schemas.microsoft.com/office/drawing/2014/main" id="{22FCD756-EDD0-4CC2-8546-ABC9FD0B52D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5" name="Rectangle 4">
              <a:extLst>
                <a:ext uri="{FF2B5EF4-FFF2-40B4-BE49-F238E27FC236}">
                  <a16:creationId xmlns:a16="http://schemas.microsoft.com/office/drawing/2014/main" id="{D19E0DCD-1732-42D4-BE37-82635B03879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6" name="Rectangle 4">
              <a:extLst>
                <a:ext uri="{FF2B5EF4-FFF2-40B4-BE49-F238E27FC236}">
                  <a16:creationId xmlns:a16="http://schemas.microsoft.com/office/drawing/2014/main" id="{6211B8D9-A274-4152-9BF8-0EEF4D77C15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7" name="Rectangle 4">
              <a:extLst>
                <a:ext uri="{FF2B5EF4-FFF2-40B4-BE49-F238E27FC236}">
                  <a16:creationId xmlns:a16="http://schemas.microsoft.com/office/drawing/2014/main" id="{945044C6-D238-4EE8-9FEF-644431679AC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318" name="Rectangle 4">
              <a:extLst>
                <a:ext uri="{FF2B5EF4-FFF2-40B4-BE49-F238E27FC236}">
                  <a16:creationId xmlns:a16="http://schemas.microsoft.com/office/drawing/2014/main" id="{CF20C566-7C8E-4AB5-95EB-FF51F112B297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374" name="Round Same Side Corner Rectangle 7">
            <a:extLst>
              <a:ext uri="{FF2B5EF4-FFF2-40B4-BE49-F238E27FC236}">
                <a16:creationId xmlns:a16="http://schemas.microsoft.com/office/drawing/2014/main" id="{F0A794CC-E1D7-41E7-B55E-3C56ADD8665D}"/>
              </a:ext>
            </a:extLst>
          </p:cNvPr>
          <p:cNvSpPr>
            <a:spLocks noChangeAspect="1"/>
          </p:cNvSpPr>
          <p:nvPr/>
        </p:nvSpPr>
        <p:spPr>
          <a:xfrm rot="10800000">
            <a:off x="8273283" y="210613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0" name="תיבת טקסט 379">
            <a:extLst>
              <a:ext uri="{FF2B5EF4-FFF2-40B4-BE49-F238E27FC236}">
                <a16:creationId xmlns:a16="http://schemas.microsoft.com/office/drawing/2014/main" id="{4581FBB8-CD52-4DF9-BFCF-7B6BED5A7D72}"/>
              </a:ext>
            </a:extLst>
          </p:cNvPr>
          <p:cNvSpPr txBox="1"/>
          <p:nvPr/>
        </p:nvSpPr>
        <p:spPr>
          <a:xfrm>
            <a:off x="0" y="56"/>
            <a:ext cx="4597277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/>
              <a:t>לאחר שכתבתם את דעתכם הראשונית </a:t>
            </a:r>
          </a:p>
          <a:p>
            <a:pPr algn="r" rtl="1"/>
            <a:r>
              <a:rPr lang="he-IL" sz="2000" b="1" dirty="0"/>
              <a:t>התבוננו בה וענו:</a:t>
            </a:r>
            <a:endParaRPr lang="en-US" sz="2000" b="1" dirty="0"/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he-IL" sz="2000" b="1" dirty="0">
                <a:solidFill>
                  <a:srgbClr val="A0C458"/>
                </a:solidFill>
              </a:rPr>
              <a:t>כמה שורות כתבתם? </a:t>
            </a: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A0C458"/>
                </a:solidFill>
              </a:rPr>
              <a:t>האם השתמשתם  במקורות מידע? </a:t>
            </a:r>
          </a:p>
          <a:p>
            <a:pPr lvl="0" algn="r" rtl="1"/>
            <a:r>
              <a:rPr lang="he-IL" sz="2000" b="1" dirty="0">
                <a:solidFill>
                  <a:srgbClr val="A0C458"/>
                </a:solidFill>
              </a:rPr>
              <a:t>     אם כן –מהיכן הם נלקחו?  </a:t>
            </a:r>
          </a:p>
          <a:p>
            <a:pPr lvl="0" algn="r" rtl="1"/>
            <a:r>
              <a:rPr lang="he-IL" sz="2000" b="1" dirty="0">
                <a:solidFill>
                  <a:srgbClr val="A0C458"/>
                </a:solidFill>
              </a:rPr>
              <a:t>     אם לא- מדוע?</a:t>
            </a: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lvl="0" algn="r" rtl="1"/>
            <a:endParaRPr lang="he-IL" sz="2000" b="1" dirty="0">
              <a:solidFill>
                <a:srgbClr val="A0C458"/>
              </a:solidFill>
            </a:endParaRPr>
          </a:p>
          <a:p>
            <a:pPr lvl="0" algn="r" rtl="1"/>
            <a:endParaRPr lang="en-US" sz="2000" b="1" dirty="0">
              <a:solidFill>
                <a:srgbClr val="A0C458"/>
              </a:solidFill>
            </a:endParaRPr>
          </a:p>
          <a:p>
            <a:pPr marL="285750" lvl="0" indent="-285750" algn="r" rtl="1">
              <a:buFont typeface="Wingdings" panose="05000000000000000000" pitchFamily="2" charset="2"/>
              <a:buChar char="§"/>
            </a:pPr>
            <a:r>
              <a:rPr lang="he-IL" sz="2000" b="1" dirty="0">
                <a:solidFill>
                  <a:srgbClr val="A0C458"/>
                </a:solidFill>
              </a:rPr>
              <a:t>איזו הערכה היית נותן לכתיבה </a:t>
            </a:r>
          </a:p>
          <a:p>
            <a:pPr lvl="0" algn="r" rtl="1"/>
            <a:r>
              <a:rPr lang="he-IL" sz="2000" b="1" dirty="0">
                <a:solidFill>
                  <a:srgbClr val="A0C458"/>
                </a:solidFill>
              </a:rPr>
              <a:t>     הראשונה שלך? 1 2 3 4 5 6  </a:t>
            </a:r>
          </a:p>
          <a:p>
            <a:pPr lvl="0" algn="r" rtl="1"/>
            <a:r>
              <a:rPr lang="he-IL" sz="2000" b="1" dirty="0"/>
              <a:t>      (1 ציון נמוך ביותר, 6 מצוין)</a:t>
            </a:r>
            <a:endParaRPr lang="en-US" sz="2000" b="1" dirty="0"/>
          </a:p>
        </p:txBody>
      </p:sp>
      <p:sp>
        <p:nvSpPr>
          <p:cNvPr id="384" name="תיבת טקסט 383">
            <a:extLst>
              <a:ext uri="{FF2B5EF4-FFF2-40B4-BE49-F238E27FC236}">
                <a16:creationId xmlns:a16="http://schemas.microsoft.com/office/drawing/2014/main" id="{476AC4A2-7B4B-4A5F-8929-83409F76A3BA}"/>
              </a:ext>
            </a:extLst>
          </p:cNvPr>
          <p:cNvSpPr txBox="1"/>
          <p:nvPr/>
        </p:nvSpPr>
        <p:spPr>
          <a:xfrm>
            <a:off x="5317598" y="373583"/>
            <a:ext cx="34613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F26D9A"/>
                </a:solidFill>
              </a:rPr>
              <a:t>התבוננות בכתיבה</a:t>
            </a:r>
            <a:endParaRPr lang="en-US" sz="2800" b="1" dirty="0">
              <a:solidFill>
                <a:srgbClr val="F26D9A"/>
              </a:solidFill>
            </a:endParaRPr>
          </a:p>
        </p:txBody>
      </p:sp>
      <p:graphicFrame>
        <p:nvGraphicFramePr>
          <p:cNvPr id="133" name="טבלה 381">
            <a:extLst>
              <a:ext uri="{FF2B5EF4-FFF2-40B4-BE49-F238E27FC236}">
                <a16:creationId xmlns:a16="http://schemas.microsoft.com/office/drawing/2014/main" id="{FB52FAA0-7070-4FB8-9A9D-89A87EDC6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97313"/>
              </p:ext>
            </p:extLst>
          </p:nvPr>
        </p:nvGraphicFramePr>
        <p:xfrm>
          <a:off x="522875" y="953035"/>
          <a:ext cx="3954840" cy="64008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3954840">
                  <a:extLst>
                    <a:ext uri="{9D8B030D-6E8A-4147-A177-3AD203B41FA5}">
                      <a16:colId xmlns:a16="http://schemas.microsoft.com/office/drawing/2014/main" val="4180659518"/>
                    </a:ext>
                  </a:extLst>
                </a:gridCol>
              </a:tblGrid>
              <a:tr h="25056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97039"/>
                  </a:ext>
                </a:extLst>
              </a:tr>
            </a:tbl>
          </a:graphicData>
        </a:graphic>
      </p:graphicFrame>
      <p:graphicFrame>
        <p:nvGraphicFramePr>
          <p:cNvPr id="134" name="טבלה 381">
            <a:extLst>
              <a:ext uri="{FF2B5EF4-FFF2-40B4-BE49-F238E27FC236}">
                <a16:creationId xmlns:a16="http://schemas.microsoft.com/office/drawing/2014/main" id="{F4EF3EA5-68C9-4EB9-9FBD-7F6AFC854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99472"/>
              </p:ext>
            </p:extLst>
          </p:nvPr>
        </p:nvGraphicFramePr>
        <p:xfrm>
          <a:off x="467656" y="2503077"/>
          <a:ext cx="3954840" cy="1473957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3954840">
                  <a:extLst>
                    <a:ext uri="{9D8B030D-6E8A-4147-A177-3AD203B41FA5}">
                      <a16:colId xmlns:a16="http://schemas.microsoft.com/office/drawing/2014/main" val="4180659518"/>
                    </a:ext>
                  </a:extLst>
                </a:gridCol>
              </a:tblGrid>
              <a:tr h="147395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9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12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29211" y="4029909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84468C-6FB2-4BC9-A332-E61DEA00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בועת דיבור: אליפסה 18">
            <a:extLst>
              <a:ext uri="{FF2B5EF4-FFF2-40B4-BE49-F238E27FC236}">
                <a16:creationId xmlns:a16="http://schemas.microsoft.com/office/drawing/2014/main" id="{B631FF22-C2ED-4AAB-91E3-03F2F145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068" y="2907351"/>
            <a:ext cx="2189606" cy="2132336"/>
          </a:xfrm>
          <a:prstGeom prst="wedgeEllipseCallout">
            <a:avLst>
              <a:gd name="adj1" fmla="val 71972"/>
              <a:gd name="adj2" fmla="val -32231"/>
            </a:avLst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mi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1100" dirty="0">
              <a:latin typeface="Tami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mir"/>
                <a:ea typeface="Calibri" panose="020F0502020204030204" pitchFamily="34" charset="0"/>
                <a:cs typeface="Arial" panose="020B0604020202020204" pitchFamily="34" charset="0"/>
              </a:rPr>
              <a:t>עדי </a:t>
            </a:r>
            <a:r>
              <a:rPr kumimoji="0" lang="he-IL" altLang="he-I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mir"/>
                <a:ea typeface="Calibri" panose="020F0502020204030204" pitchFamily="34" charset="0"/>
                <a:cs typeface="Arial" panose="020B0604020202020204" pitchFamily="34" charset="0"/>
              </a:rPr>
              <a:t>אלטשולר</a:t>
            </a:r>
            <a:r>
              <a:rPr kumimoji="0" lang="he-IL" altLang="he-I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mir"/>
                <a:ea typeface="Calibri" panose="020F0502020204030204" pitchFamily="34" charset="0"/>
                <a:cs typeface="Arial" panose="020B0604020202020204" pitchFamily="34" charset="0"/>
              </a:rPr>
              <a:t> הקימה את תנועת הנוער "כנפיים של קרמבו" כשהייתה תלמידת תיכון בת 16 בלבד. לפני מספר חודשים התפרסם כי עדי הוכרזה על ידי טיים מגזין כאחת ממנהיגי הדור הבא.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78119AE-B45C-4B8F-B586-5E9A0C85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79" y="-61977"/>
            <a:ext cx="831641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לפניכם קישורים למספר סרטים.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באחד הסרטים  אחד הנערים המתנדבים אומר: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"כשנוער עושה – נוער משפיע ומשנה"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מצאו דוגמאות לדבריו מתוך </a:t>
            </a:r>
            <a:r>
              <a:rPr kumimoji="0" lang="he-IL" altLang="he-IL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שני</a:t>
            </a:r>
            <a:r>
              <a:rPr kumimoji="0" lang="he-IL" alt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הסרטונים וכתבו  אותן.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סרטון 1: </a:t>
            </a:r>
          </a:p>
          <a:p>
            <a:pPr algn="r" rtl="1"/>
            <a:r>
              <a:rPr lang="he-IL" u="sng" dirty="0">
                <a:hlinkClick r:id="rId3"/>
              </a:rPr>
              <a:t>התנדבות ב"כנפיים של קרמבו"</a:t>
            </a:r>
            <a:endParaRPr lang="en-US" dirty="0"/>
          </a:p>
          <a:p>
            <a:pPr algn="r" rtl="1"/>
            <a:r>
              <a:rPr lang="he-IL" dirty="0"/>
              <a:t>סרטון 2: </a:t>
            </a:r>
          </a:p>
          <a:p>
            <a:pPr algn="r" rtl="1"/>
            <a:r>
              <a:rPr lang="he-IL" u="sng" dirty="0">
                <a:hlinkClick r:id="rId4"/>
              </a:rPr>
              <a:t>פיקוד העורף - התנדבות נוער בשעת חירום</a:t>
            </a:r>
            <a:endParaRPr lang="en-US" dirty="0"/>
          </a:p>
          <a:p>
            <a:pPr algn="r"/>
            <a:r>
              <a:rPr lang="he-IL" u="sng" dirty="0">
                <a:hlinkClick r:id="rId5"/>
              </a:rPr>
              <a:t> </a:t>
            </a:r>
          </a:p>
          <a:p>
            <a:pPr algn="r"/>
            <a:r>
              <a:rPr lang="he-IL" u="sng" dirty="0">
                <a:hlinkClick r:id="rId5"/>
              </a:rPr>
              <a:t>עדי </a:t>
            </a:r>
            <a:r>
              <a:rPr lang="he-IL" u="sng" dirty="0" err="1">
                <a:hlinkClick r:id="rId5"/>
              </a:rPr>
              <a:t>אלטשולר</a:t>
            </a:r>
            <a:r>
              <a:rPr lang="he-IL" u="sng" dirty="0">
                <a:hlinkClick r:id="rId5"/>
              </a:rPr>
              <a:t> בוויקיפדיה</a:t>
            </a:r>
            <a:endParaRPr kumimoji="0" lang="he-IL" altLang="he-I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נתינה: הקשר שבין יום המשפחה לפרשת השבוע - כיכר השבת">
            <a:extLst>
              <a:ext uri="{FF2B5EF4-FFF2-40B4-BE49-F238E27FC236}">
                <a16:creationId xmlns:a16="http://schemas.microsoft.com/office/drawing/2014/main" id="{49208C05-1BBF-47B3-8289-6783CB2ED9A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21247"/>
          <a:stretch>
            <a:fillRect/>
          </a:stretch>
        </p:blipFill>
        <p:spPr bwMode="auto">
          <a:xfrm>
            <a:off x="284701" y="2037281"/>
            <a:ext cx="1997343" cy="23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טבלה 23">
            <a:extLst>
              <a:ext uri="{FF2B5EF4-FFF2-40B4-BE49-F238E27FC236}">
                <a16:creationId xmlns:a16="http://schemas.microsoft.com/office/drawing/2014/main" id="{8505FA16-64EE-4DFA-AAD6-D0F1B4FBA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39312"/>
              </p:ext>
            </p:extLst>
          </p:nvPr>
        </p:nvGraphicFramePr>
        <p:xfrm>
          <a:off x="2627784" y="1544570"/>
          <a:ext cx="6212483" cy="79208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6212483">
                  <a:extLst>
                    <a:ext uri="{9D8B030D-6E8A-4147-A177-3AD203B41FA5}">
                      <a16:colId xmlns:a16="http://schemas.microsoft.com/office/drawing/2014/main" val="413997681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A5B2DE0-0FB7-4587-9241-60B461130A87}"/>
              </a:ext>
            </a:extLst>
          </p:cNvPr>
          <p:cNvSpPr txBox="1"/>
          <p:nvPr/>
        </p:nvSpPr>
        <p:spPr>
          <a:xfrm>
            <a:off x="1259632" y="1779662"/>
            <a:ext cx="7488832" cy="147732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altLang="he-IL" dirty="0">
                <a:latin typeface="Tamir"/>
                <a:ea typeface="Calibri" panose="020F0502020204030204" pitchFamily="34" charset="0"/>
                <a:cs typeface="Arial" panose="020B0604020202020204" pitchFamily="34" charset="0"/>
              </a:rPr>
              <a:t>ד"ר טל בן שחר, המופיעה  בסרטון "כנפיים של קרמבו" אומרת:  </a:t>
            </a:r>
          </a:p>
          <a:p>
            <a:pPr algn="ctr"/>
            <a:r>
              <a:rPr lang="he-IL" altLang="he-IL" sz="2400" b="1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"התרומה לאושרם של אנשים אחרים מספקת לנו משמעות</a:t>
            </a:r>
          </a:p>
          <a:p>
            <a:pPr algn="ctr"/>
            <a:r>
              <a:rPr lang="he-IL" altLang="he-IL" sz="2400" b="1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 והנאה ולכן העזרה לזולת היא אחד המרכיבים </a:t>
            </a:r>
          </a:p>
          <a:p>
            <a:pPr algn="ctr"/>
            <a:r>
              <a:rPr lang="he-IL" altLang="he-IL" sz="2400" b="1" dirty="0">
                <a:latin typeface="Abraham" panose="00000500000000000000" pitchFamily="2" charset="-79"/>
                <a:ea typeface="Calibri" panose="020F0502020204030204" pitchFamily="34" charset="0"/>
                <a:cs typeface="Abraham" panose="00000500000000000000" pitchFamily="2" charset="-79"/>
              </a:rPr>
              <a:t>החיוניים בחיים מאושרים"</a:t>
            </a:r>
            <a:endParaRPr lang="he-IL" altLang="he-IL" sz="2400" b="1" dirty="0">
              <a:latin typeface="Abraham" panose="00000500000000000000" pitchFamily="2" charset="-79"/>
              <a:cs typeface="Abraham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20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8B3E57E-BEC0-4631-81B1-7A34FC9BE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1470"/>
            <a:ext cx="681485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כתבו תובנות בעקבות הצפייה בסרטונים:</a:t>
            </a: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מהי התנדבות ומהי מטרתה, לדעתכם?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מאיזה גיל חשוב להתנדב, אם בכלל?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e-IL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 זאת נחשבת התנדבות ברגע שמשרד החינוך או בית הספר מחייב אותה?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he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DF4A72AC-A31E-4B39-BA57-6158F31C9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91352"/>
              </p:ext>
            </p:extLst>
          </p:nvPr>
        </p:nvGraphicFramePr>
        <p:xfrm>
          <a:off x="1331640" y="931638"/>
          <a:ext cx="7392144" cy="102388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7392144">
                  <a:extLst>
                    <a:ext uri="{9D8B030D-6E8A-4147-A177-3AD203B41FA5}">
                      <a16:colId xmlns:a16="http://schemas.microsoft.com/office/drawing/2014/main" val="1237996665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99258"/>
                  </a:ext>
                </a:extLst>
              </a:tr>
            </a:tbl>
          </a:graphicData>
        </a:graphic>
      </p:graphicFrame>
      <p:graphicFrame>
        <p:nvGraphicFramePr>
          <p:cNvPr id="10" name="טבלה 8">
            <a:extLst>
              <a:ext uri="{FF2B5EF4-FFF2-40B4-BE49-F238E27FC236}">
                <a16:creationId xmlns:a16="http://schemas.microsoft.com/office/drawing/2014/main" id="{C75E1207-3020-4D28-A419-DD1BE29E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36442"/>
              </p:ext>
            </p:extLst>
          </p:nvPr>
        </p:nvGraphicFramePr>
        <p:xfrm>
          <a:off x="1377630" y="2350318"/>
          <a:ext cx="7392144" cy="73067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7392144">
                  <a:extLst>
                    <a:ext uri="{9D8B030D-6E8A-4147-A177-3AD203B41FA5}">
                      <a16:colId xmlns:a16="http://schemas.microsoft.com/office/drawing/2014/main" val="1237996665"/>
                    </a:ext>
                  </a:extLst>
                </a:gridCol>
              </a:tblGrid>
              <a:tr h="730672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99258"/>
                  </a:ext>
                </a:extLst>
              </a:tr>
            </a:tbl>
          </a:graphicData>
        </a:graphic>
      </p:graphicFrame>
      <p:graphicFrame>
        <p:nvGraphicFramePr>
          <p:cNvPr id="11" name="טבלה 8">
            <a:extLst>
              <a:ext uri="{FF2B5EF4-FFF2-40B4-BE49-F238E27FC236}">
                <a16:creationId xmlns:a16="http://schemas.microsoft.com/office/drawing/2014/main" id="{A0BD13A5-6808-4F97-9F31-18CB1FB53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806702"/>
              </p:ext>
            </p:extLst>
          </p:nvPr>
        </p:nvGraphicFramePr>
        <p:xfrm>
          <a:off x="1361505" y="3867894"/>
          <a:ext cx="7392144" cy="121872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7392144">
                  <a:extLst>
                    <a:ext uri="{9D8B030D-6E8A-4147-A177-3AD203B41FA5}">
                      <a16:colId xmlns:a16="http://schemas.microsoft.com/office/drawing/2014/main" val="1237996665"/>
                    </a:ext>
                  </a:extLst>
                </a:gridCol>
              </a:tblGrid>
              <a:tr h="121872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9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67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03EAF46-AD49-4862-A990-8EBF2D34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</p:spPr>
        <p:txBody>
          <a:bodyPr/>
          <a:lstStyle/>
          <a:p>
            <a:pPr algn="ctr"/>
            <a:r>
              <a:rPr lang="he-IL" altLang="ko-KR" dirty="0">
                <a:solidFill>
                  <a:schemeClr val="accent3"/>
                </a:solidFill>
              </a:rPr>
              <a:t>מסע למידה</a:t>
            </a:r>
            <a:endParaRPr lang="ko-KR" alt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D271737-D84C-4406-9C25-025BFB80A890}"/>
              </a:ext>
            </a:extLst>
          </p:cNvPr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BF779DA-D4AA-4938-A0AC-E4EE042F9C8F}"/>
              </a:ext>
            </a:extLst>
          </p:cNvPr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3D4A3B7-526B-48F7-9B20-D379555D6798}"/>
              </a:ext>
            </a:extLst>
          </p:cNvPr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016646D-42B0-467B-A3BA-34E859BE1F95}"/>
              </a:ext>
            </a:extLst>
          </p:cNvPr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44A8991F-EF83-476B-913A-523D783BC7CD}"/>
              </a:ext>
            </a:extLst>
          </p:cNvPr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39">
            <a:extLst>
              <a:ext uri="{FF2B5EF4-FFF2-40B4-BE49-F238E27FC236}">
                <a16:creationId xmlns:a16="http://schemas.microsoft.com/office/drawing/2014/main" id="{9ED3221F-A9C8-41F8-BC7C-6F5A365CDCAE}"/>
              </a:ext>
            </a:extLst>
          </p:cNvPr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D407697F-2FCA-42E3-9F56-475BD1E2DA1B}"/>
              </a:ext>
            </a:extLst>
          </p:cNvPr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57F240AC-1C56-465C-BB72-6B9D5999584D}"/>
              </a:ext>
            </a:extLst>
          </p:cNvPr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DE816B0E-3F60-4C67-84BF-645A5909BC7A}"/>
              </a:ext>
            </a:extLst>
          </p:cNvPr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92DDA620-F881-45DB-A214-6F2F5EBEDC4C}"/>
              </a:ext>
            </a:extLst>
          </p:cNvPr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22C4DC9C-E5AC-4F31-B519-1178C02F72AC}"/>
              </a:ext>
            </a:extLst>
          </p:cNvPr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07CBB5B2-40A5-40E9-B30C-3DBD1114DB20}"/>
              </a:ext>
            </a:extLst>
          </p:cNvPr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8497580A-2034-4A76-85CF-5A1C64426851}"/>
              </a:ext>
            </a:extLst>
          </p:cNvPr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5A8E7B38-1E04-41BF-B534-CCD10666B2B4}"/>
              </a:ext>
            </a:extLst>
          </p:cNvPr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CD62A9E5-610F-42DD-839B-5AF7F3AB67BD}"/>
              </a:ext>
            </a:extLst>
          </p:cNvPr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17">
            <a:extLst>
              <a:ext uri="{FF2B5EF4-FFF2-40B4-BE49-F238E27FC236}">
                <a16:creationId xmlns:a16="http://schemas.microsoft.com/office/drawing/2014/main" id="{76730AA1-1111-4147-8005-ED06B4984E9E}"/>
              </a:ext>
            </a:extLst>
          </p:cNvPr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F4EE545F-F2A5-43C4-8BB5-930D9D1A53A0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F8FBF094-7F74-4545-BDA1-0EC0724F72E4}"/>
              </a:ext>
            </a:extLst>
          </p:cNvPr>
          <p:cNvSpPr txBox="1"/>
          <p:nvPr/>
        </p:nvSpPr>
        <p:spPr>
          <a:xfrm>
            <a:off x="6190290" y="1569337"/>
            <a:ext cx="1097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F3C04A"/>
                </a:solidFill>
                <a:latin typeface="Arial" pitchFamily="34" charset="0"/>
                <a:cs typeface="Arial" pitchFamily="34" charset="0"/>
              </a:rPr>
              <a:t>יש לי מה לשתף</a:t>
            </a:r>
            <a:endParaRPr lang="ko-KR" altLang="en-US" b="1" dirty="0">
              <a:solidFill>
                <a:srgbClr val="F3C0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1AC1262C-DD9C-4930-97D1-F21BDD465339}"/>
              </a:ext>
            </a:extLst>
          </p:cNvPr>
          <p:cNvSpPr txBox="1"/>
          <p:nvPr/>
        </p:nvSpPr>
        <p:spPr>
          <a:xfrm>
            <a:off x="4807772" y="1599732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תשתית לטיעון</a:t>
            </a:r>
            <a:endParaRPr lang="ko-KR" altLang="en-US" sz="1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6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1E87A4-84E9-4494-81BB-45039544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707654"/>
            <a:ext cx="7596336" cy="776530"/>
          </a:xfrm>
        </p:spPr>
        <p:txBody>
          <a:bodyPr/>
          <a:lstStyle/>
          <a:p>
            <a:pPr algn="ctr" rtl="1"/>
            <a:r>
              <a:rPr lang="he-IL" dirty="0"/>
              <a:t>בחר את </a:t>
            </a:r>
            <a:r>
              <a:rPr lang="he-IL" u="sng" dirty="0"/>
              <a:t>מקור מידע אחד מהשקף הבא</a:t>
            </a:r>
            <a:r>
              <a:rPr lang="he-IL" dirty="0"/>
              <a:t>, </a:t>
            </a:r>
            <a:br>
              <a:rPr lang="he-IL" dirty="0"/>
            </a:br>
            <a:r>
              <a:rPr lang="he-IL" dirty="0"/>
              <a:t>קרא אותו וסכם אותו בקצרה.</a:t>
            </a:r>
            <a:br>
              <a:rPr lang="en-US" dirty="0"/>
            </a:br>
            <a:r>
              <a:rPr lang="he-IL" dirty="0"/>
              <a:t>שים לב שבשלב הבא תתבקש לדווח עליו לחברי הקבוצה.</a:t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318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ko-KR" dirty="0"/>
              <a:t>סיכום כתשתית לטיעון</a:t>
            </a:r>
            <a:endParaRPr lang="ko-KR" altLang="en-US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D3C26A7-8189-451E-9D35-118DDD3A3907}"/>
              </a:ext>
            </a:extLst>
          </p:cNvPr>
          <p:cNvSpPr txBox="1"/>
          <p:nvPr/>
        </p:nvSpPr>
        <p:spPr>
          <a:xfrm>
            <a:off x="1053988" y="749425"/>
            <a:ext cx="676875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dirty="0"/>
              <a:t>פעילות זו מדגישה את עקרונות הסיכום: השמטה, הכללה והבניה ואת שיקולי הדעת בביצוען.</a:t>
            </a:r>
            <a:endParaRPr lang="en-US" sz="1400" b="1" dirty="0"/>
          </a:p>
          <a:p>
            <a:pPr algn="r" rtl="1"/>
            <a:r>
              <a:rPr lang="he-IL" sz="1400" b="1" dirty="0"/>
              <a:t>כל תלמד יקבל טקסט אחר, ובסופו של תהליך כל תלמיד יציג את הסיכום שלו בפני הקבוצה. </a:t>
            </a:r>
            <a:endParaRPr lang="en-US" sz="1400" b="1" dirty="0"/>
          </a:p>
          <a:p>
            <a:pPr algn="r" rtl="1"/>
            <a:r>
              <a:rPr lang="he-IL" sz="1400" b="1" dirty="0"/>
              <a:t>כך נבין את המושג "התנדבות" לעומקו.</a:t>
            </a:r>
            <a:endParaRPr lang="en-US" sz="1400" b="1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4E7285-A38F-4DA9-B1BA-CDE65942BE66}"/>
              </a:ext>
            </a:extLst>
          </p:cNvPr>
          <p:cNvSpPr/>
          <p:nvPr/>
        </p:nvSpPr>
        <p:spPr>
          <a:xfrm>
            <a:off x="971600" y="2264678"/>
            <a:ext cx="6590728" cy="278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action="ppaction://hlinkfile"/>
              </a:rPr>
              <a:t>התנדבות" – כתבה מתוך: ידיעות אחרונות, 11.3.14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 קובץ הגדרות של המילה "התנדבות" מתוך המרשתת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"עזרת כבר למישהו היום?" שירלי יובל מאיר מהמרשתת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סקר של ג'וינט ישראל בנושא התנדבות בני נוער בישראל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action="ppaction://hlinkfile"/>
              </a:rPr>
              <a:t>התועלות והרווחים לארגונים המפעילים נוער מתנדב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צדקה, התנדבות ועזרה לזולת בתפישת העולם היהודית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5"/>
            <a:ext cx="9144000" cy="528884"/>
          </a:xfrm>
        </p:spPr>
        <p:txBody>
          <a:bodyPr/>
          <a:lstStyle/>
          <a:p>
            <a:r>
              <a:rPr lang="he-IL" altLang="ko-KR" dirty="0"/>
              <a:t>תשתית לטיעון – ארגון המידע 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14082" y="1156808"/>
            <a:ext cx="1977637" cy="39352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2562274" y="1156807"/>
            <a:ext cx="1977637" cy="3935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610466" y="1156806"/>
            <a:ext cx="1977637" cy="3960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658658" y="1156805"/>
            <a:ext cx="1977637" cy="3960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14082" y="613004"/>
            <a:ext cx="1977637" cy="914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2560786" y="613004"/>
            <a:ext cx="1977637" cy="9141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607490" y="613004"/>
            <a:ext cx="1977637" cy="9141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6654194" y="613004"/>
            <a:ext cx="1977637" cy="914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9701" y="1155443"/>
            <a:ext cx="177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כותב המאמר ושנה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4817" y="1155443"/>
            <a:ext cx="177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כותב המאמר ושנה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15" y="1173719"/>
            <a:ext cx="177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כותב המאמר ושנה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7789" y="1574771"/>
            <a:ext cx="17470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שם המאמר ומקום הפרסום: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5049" y="1155443"/>
            <a:ext cx="177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1400" b="1" dirty="0">
                <a:solidFill>
                  <a:schemeClr val="bg1"/>
                </a:solidFill>
                <a:cs typeface="Arial" pitchFamily="34" charset="0"/>
              </a:rPr>
              <a:t>כותב המאמר ושנה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B23639D3-737C-4645-9D44-23BD87D0CBD2}"/>
              </a:ext>
            </a:extLst>
          </p:cNvPr>
          <p:cNvSpPr txBox="1"/>
          <p:nvPr/>
        </p:nvSpPr>
        <p:spPr>
          <a:xfrm>
            <a:off x="4722773" y="1574770"/>
            <a:ext cx="17470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שם המאמר ומקום הפרסום: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31853AD7-058B-4AE2-9345-7943C66A0740}"/>
              </a:ext>
            </a:extLst>
          </p:cNvPr>
          <p:cNvSpPr txBox="1"/>
          <p:nvPr/>
        </p:nvSpPr>
        <p:spPr>
          <a:xfrm>
            <a:off x="2672107" y="1574770"/>
            <a:ext cx="17470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שם המאמר ומקום הפרסום: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1C801BD8-E896-47B0-8014-A87F9385253F}"/>
              </a:ext>
            </a:extLst>
          </p:cNvPr>
          <p:cNvSpPr txBox="1"/>
          <p:nvPr/>
        </p:nvSpPr>
        <p:spPr>
          <a:xfrm>
            <a:off x="629365" y="1595421"/>
            <a:ext cx="17470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שם המאמר ומקום הפרסום: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52319F9-E44B-4F0B-8575-423D9FA3E7A3}"/>
              </a:ext>
            </a:extLst>
          </p:cNvPr>
          <p:cNvSpPr txBox="1"/>
          <p:nvPr/>
        </p:nvSpPr>
        <p:spPr>
          <a:xfrm>
            <a:off x="6767565" y="2426418"/>
            <a:ext cx="1747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5E7C0D5F-213D-41F4-BE98-261268C67AB9}"/>
              </a:ext>
            </a:extLst>
          </p:cNvPr>
          <p:cNvSpPr txBox="1"/>
          <p:nvPr/>
        </p:nvSpPr>
        <p:spPr>
          <a:xfrm>
            <a:off x="6767565" y="2482641"/>
            <a:ext cx="1747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טענת הכותב: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EC871623-CEA3-434D-84AD-88DE707BD07C}"/>
              </a:ext>
            </a:extLst>
          </p:cNvPr>
          <p:cNvSpPr txBox="1"/>
          <p:nvPr/>
        </p:nvSpPr>
        <p:spPr>
          <a:xfrm>
            <a:off x="6767565" y="3538682"/>
            <a:ext cx="176003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טענות אחרות: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00724661-2154-4F2A-852C-9FF097B0A2B6}"/>
              </a:ext>
            </a:extLst>
          </p:cNvPr>
          <p:cNvSpPr txBox="1"/>
          <p:nvPr/>
        </p:nvSpPr>
        <p:spPr>
          <a:xfrm>
            <a:off x="6771205" y="4437726"/>
            <a:ext cx="17600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עובדות חשובות: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B4A2850C-3420-4C55-96BD-ED7425828D13}"/>
              </a:ext>
            </a:extLst>
          </p:cNvPr>
          <p:cNvSpPr txBox="1"/>
          <p:nvPr/>
        </p:nvSpPr>
        <p:spPr>
          <a:xfrm>
            <a:off x="2695917" y="2464152"/>
            <a:ext cx="1747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טענת הכותב: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56609876-F0AD-485F-9DE7-2356C18AEDCB}"/>
              </a:ext>
            </a:extLst>
          </p:cNvPr>
          <p:cNvSpPr txBox="1"/>
          <p:nvPr/>
        </p:nvSpPr>
        <p:spPr>
          <a:xfrm>
            <a:off x="4749895" y="2458237"/>
            <a:ext cx="1747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טענת הכותב: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D988CFD8-89DE-4E7A-9AF6-E54F11FCA283}"/>
              </a:ext>
            </a:extLst>
          </p:cNvPr>
          <p:cNvSpPr txBox="1"/>
          <p:nvPr/>
        </p:nvSpPr>
        <p:spPr>
          <a:xfrm>
            <a:off x="639430" y="2494706"/>
            <a:ext cx="1747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טענת הכותב: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E7DF510D-A758-4D3D-8BAC-51CDB34C62B9}"/>
              </a:ext>
            </a:extLst>
          </p:cNvPr>
          <p:cNvSpPr txBox="1"/>
          <p:nvPr/>
        </p:nvSpPr>
        <p:spPr>
          <a:xfrm>
            <a:off x="2695917" y="3544973"/>
            <a:ext cx="176003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טענות אחרות: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7D7398E9-3DA0-41BB-BAD3-5B4C537F6681}"/>
              </a:ext>
            </a:extLst>
          </p:cNvPr>
          <p:cNvSpPr txBox="1"/>
          <p:nvPr/>
        </p:nvSpPr>
        <p:spPr>
          <a:xfrm>
            <a:off x="4769774" y="3566310"/>
            <a:ext cx="176003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טענות אחרות: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46B68694-2085-4435-9A7E-8A09C455EF5A}"/>
              </a:ext>
            </a:extLst>
          </p:cNvPr>
          <p:cNvSpPr txBox="1"/>
          <p:nvPr/>
        </p:nvSpPr>
        <p:spPr>
          <a:xfrm>
            <a:off x="4774156" y="4444944"/>
            <a:ext cx="17600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עובדות חשובות: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27889E1F-1A59-43C0-83AE-02DC2C2F0760}"/>
              </a:ext>
            </a:extLst>
          </p:cNvPr>
          <p:cNvSpPr txBox="1"/>
          <p:nvPr/>
        </p:nvSpPr>
        <p:spPr>
          <a:xfrm>
            <a:off x="622883" y="4423782"/>
            <a:ext cx="17600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עובדות חשובות: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0034C2DB-1B3D-48FE-98F3-D461E9FFC62C}"/>
              </a:ext>
            </a:extLst>
          </p:cNvPr>
          <p:cNvSpPr txBox="1"/>
          <p:nvPr/>
        </p:nvSpPr>
        <p:spPr>
          <a:xfrm>
            <a:off x="2695917" y="4413750"/>
            <a:ext cx="17600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עובדות חשובות: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6B5FA268-DB01-4F1A-B3E0-6D3AA300F68E}"/>
              </a:ext>
            </a:extLst>
          </p:cNvPr>
          <p:cNvSpPr txBox="1"/>
          <p:nvPr/>
        </p:nvSpPr>
        <p:spPr>
          <a:xfrm>
            <a:off x="639430" y="3555748"/>
            <a:ext cx="176003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he-IL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טענות אחרות:</a:t>
            </a: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rtl="1"/>
            <a:endParaRPr lang="he-IL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9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DFE093-D7D4-4E55-98B4-64EC3E27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נימוקים בעד ונגד חיוב להתנדבות</a:t>
            </a:r>
          </a:p>
        </p:txBody>
      </p:sp>
      <p:graphicFrame>
        <p:nvGraphicFramePr>
          <p:cNvPr id="33" name="טבלה 33">
            <a:extLst>
              <a:ext uri="{FF2B5EF4-FFF2-40B4-BE49-F238E27FC236}">
                <a16:creationId xmlns:a16="http://schemas.microsoft.com/office/drawing/2014/main" id="{4EC128FB-C30A-4587-BD15-D824A897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0802"/>
              </p:ext>
            </p:extLst>
          </p:nvPr>
        </p:nvGraphicFramePr>
        <p:xfrm>
          <a:off x="1421867" y="1059582"/>
          <a:ext cx="7128792" cy="3754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87305771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362573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בעד חיוב להתנדבות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נגד חיוב להתנדבות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4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70703"/>
                  </a:ext>
                </a:extLst>
              </a:tr>
            </a:tbl>
          </a:graphicData>
        </a:graphic>
      </p:graphicFrame>
      <p:sp>
        <p:nvSpPr>
          <p:cNvPr id="35" name="Heart 38">
            <a:extLst>
              <a:ext uri="{FF2B5EF4-FFF2-40B4-BE49-F238E27FC236}">
                <a16:creationId xmlns:a16="http://schemas.microsoft.com/office/drawing/2014/main" id="{C47C1E5E-8DA4-4B2B-9DD2-B132DEB8B562}"/>
              </a:ext>
            </a:extLst>
          </p:cNvPr>
          <p:cNvSpPr/>
          <p:nvPr/>
        </p:nvSpPr>
        <p:spPr>
          <a:xfrm>
            <a:off x="5154741" y="4299942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Heart 38">
            <a:extLst>
              <a:ext uri="{FF2B5EF4-FFF2-40B4-BE49-F238E27FC236}">
                <a16:creationId xmlns:a16="http://schemas.microsoft.com/office/drawing/2014/main" id="{76AA3BA6-763A-45BA-B0D6-FBBC61404F53}"/>
              </a:ext>
            </a:extLst>
          </p:cNvPr>
          <p:cNvSpPr/>
          <p:nvPr/>
        </p:nvSpPr>
        <p:spPr>
          <a:xfrm>
            <a:off x="1763688" y="4299942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A3CBF585-39B6-4330-98A4-E8625BBF9D1A}"/>
              </a:ext>
            </a:extLst>
          </p:cNvPr>
          <p:cNvSpPr/>
          <p:nvPr/>
        </p:nvSpPr>
        <p:spPr>
          <a:xfrm>
            <a:off x="1331640" y="555526"/>
            <a:ext cx="7200799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 סמך מקורות המידע אליהם נחשפתם עד כה רכזו את כל הנימוקים בטבלה זו: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6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5B9C944C-28FF-4A81-B089-DA4A013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</p:spPr>
        <p:txBody>
          <a:bodyPr/>
          <a:lstStyle/>
          <a:p>
            <a:pPr algn="ctr"/>
            <a:r>
              <a:rPr lang="he-IL" altLang="ko-KR" dirty="0">
                <a:solidFill>
                  <a:schemeClr val="accent3"/>
                </a:solidFill>
              </a:rPr>
              <a:t>מסע למידה</a:t>
            </a:r>
            <a:endParaRPr lang="ko-KR" altLang="en-US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3AFE31F8-D913-43B9-9872-2310F6B0D0C2}"/>
              </a:ext>
            </a:extLst>
          </p:cNvPr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1FFEFCC-FF98-4CC4-B82B-EBE7F6ED12A6}"/>
              </a:ext>
            </a:extLst>
          </p:cNvPr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38F5E88-1EF5-49FC-892C-765079E2E280}"/>
              </a:ext>
            </a:extLst>
          </p:cNvPr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68CC8E5-727D-4B91-AE2F-E84ABAF59FAE}"/>
              </a:ext>
            </a:extLst>
          </p:cNvPr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5CFD57FC-266F-4235-8922-BB12E993C648}"/>
              </a:ext>
            </a:extLst>
          </p:cNvPr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 Same Side Corner Rectangle 39">
            <a:extLst>
              <a:ext uri="{FF2B5EF4-FFF2-40B4-BE49-F238E27FC236}">
                <a16:creationId xmlns:a16="http://schemas.microsoft.com/office/drawing/2014/main" id="{755410E5-B070-412E-B47E-EFE558D4F6D9}"/>
              </a:ext>
            </a:extLst>
          </p:cNvPr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A3702DD7-AD7F-4A91-AD4B-019421663A5B}"/>
              </a:ext>
            </a:extLst>
          </p:cNvPr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F6DC8B35-B203-4121-82D7-FFC4B526C5B5}"/>
              </a:ext>
            </a:extLst>
          </p:cNvPr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962E1093-2F86-4D3A-A665-D5587C0C25A6}"/>
              </a:ext>
            </a:extLst>
          </p:cNvPr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3597551F-4238-4306-965F-D5A06EF5D73A}"/>
              </a:ext>
            </a:extLst>
          </p:cNvPr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CDCD3D2D-72D2-4D58-923B-8139D62A1FA3}"/>
              </a:ext>
            </a:extLst>
          </p:cNvPr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BC704442-BC7B-4B7C-AD30-58AB9BACCA71}"/>
              </a:ext>
            </a:extLst>
          </p:cNvPr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FEEAACF2-F3AC-4FAA-83BC-9DD0BDF217CF}"/>
              </a:ext>
            </a:extLst>
          </p:cNvPr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C5398A76-6A1E-4671-B9E4-71F63384DDD0}"/>
              </a:ext>
            </a:extLst>
          </p:cNvPr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DC9D65E0-54A9-4154-B5B5-BB77BC73C5C1}"/>
              </a:ext>
            </a:extLst>
          </p:cNvPr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B9760FB6-22E4-4F80-A016-182D7D11C814}"/>
              </a:ext>
            </a:extLst>
          </p:cNvPr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6CA3EB4A-43CB-42CE-AA52-A2ED3A2BFB50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70AB322B-5FDE-4B13-8460-67B377994934}"/>
              </a:ext>
            </a:extLst>
          </p:cNvPr>
          <p:cNvSpPr txBox="1"/>
          <p:nvPr/>
        </p:nvSpPr>
        <p:spPr>
          <a:xfrm>
            <a:off x="6190290" y="1569337"/>
            <a:ext cx="1097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F3C04A"/>
                </a:solidFill>
                <a:latin typeface="Arial" pitchFamily="34" charset="0"/>
                <a:cs typeface="Arial" pitchFamily="34" charset="0"/>
              </a:rPr>
              <a:t>יש לי מה לשתף</a:t>
            </a:r>
            <a:endParaRPr lang="ko-KR" altLang="en-US" b="1" dirty="0">
              <a:solidFill>
                <a:srgbClr val="F3C0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B52B7F94-21E7-44BD-B1AF-DA484ADD33F8}"/>
              </a:ext>
            </a:extLst>
          </p:cNvPr>
          <p:cNvSpPr txBox="1"/>
          <p:nvPr/>
        </p:nvSpPr>
        <p:spPr>
          <a:xfrm>
            <a:off x="4807772" y="1599732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תשתית לטיעון</a:t>
            </a:r>
            <a:endParaRPr lang="ko-KR" altLang="en-US" sz="1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B629D85F-E1DA-4693-A2BA-457853F22F62}"/>
              </a:ext>
            </a:extLst>
          </p:cNvPr>
          <p:cNvSpPr txBox="1"/>
          <p:nvPr/>
        </p:nvSpPr>
        <p:spPr>
          <a:xfrm>
            <a:off x="3425254" y="1519188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76B1D1"/>
                </a:solidFill>
                <a:latin typeface="Arial" pitchFamily="34" charset="0"/>
                <a:cs typeface="Arial" pitchFamily="34" charset="0"/>
              </a:rPr>
              <a:t>כותבים ועורכים</a:t>
            </a:r>
            <a:endParaRPr lang="ko-KR" altLang="en-US" sz="1200" b="1" dirty="0">
              <a:solidFill>
                <a:srgbClr val="76B1D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8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altLang="ko-KR" dirty="0">
                <a:solidFill>
                  <a:schemeClr val="accent3"/>
                </a:solidFill>
              </a:rPr>
              <a:t>תלמידים יקרים,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265513" y="798360"/>
            <a:ext cx="25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580112" y="802265"/>
            <a:ext cx="25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9D2E839-17C4-4AC9-BA4C-C3906D3802B5}"/>
              </a:ext>
            </a:extLst>
          </p:cNvPr>
          <p:cNvSpPr/>
          <p:nvPr/>
        </p:nvSpPr>
        <p:spPr>
          <a:xfrm>
            <a:off x="1547664" y="1059574"/>
            <a:ext cx="66967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dirty="0"/>
              <a:t>יחידה זו עוסקת בדילמה חינוכית אקטואלית הרלוונטית לחייכם- </a:t>
            </a:r>
            <a:r>
              <a:rPr lang="he-IL" sz="1400" b="1" dirty="0"/>
              <a:t>התנדבות</a:t>
            </a:r>
            <a:r>
              <a:rPr lang="he-IL" sz="1400" dirty="0"/>
              <a:t>.</a:t>
            </a:r>
          </a:p>
          <a:p>
            <a:pPr algn="r" rtl="1"/>
            <a:r>
              <a:rPr lang="he-IL" sz="1400" dirty="0"/>
              <a:t>העיסוק האורייני בסוגיה זו יאפשר לכם להביע את עמדתם ולברר עם עצמכם </a:t>
            </a:r>
          </a:p>
          <a:p>
            <a:pPr algn="r" rtl="1"/>
            <a:r>
              <a:rPr lang="he-IL" sz="1400" dirty="0"/>
              <a:t>מה מידת חשיבותה בעבורכם. </a:t>
            </a:r>
          </a:p>
          <a:p>
            <a:pPr algn="r" rtl="1"/>
            <a:endParaRPr lang="he-IL" sz="1400" dirty="0"/>
          </a:p>
          <a:p>
            <a:pPr algn="r" rtl="1"/>
            <a:r>
              <a:rPr lang="he-IL" sz="1400" dirty="0"/>
              <a:t>במהלך היחידה תכירו את התכנית הלאומית של המחויבות האישית, המקדמת מעורבות </a:t>
            </a:r>
          </a:p>
          <a:p>
            <a:pPr algn="r" rtl="1"/>
            <a:r>
              <a:rPr lang="he-IL" sz="1400" dirty="0"/>
              <a:t>חברתית וקהילתית של הלומד כחלק בלתי נפרד מחובותיו הלימודיות.</a:t>
            </a:r>
          </a:p>
          <a:p>
            <a:pPr algn="r" rtl="1"/>
            <a:r>
              <a:rPr lang="he-IL" sz="1400" dirty="0"/>
              <a:t>יחידת ההוראה מורכבת ממגוון פעילויות. אנו נרכז את הפעילויות בתיק העבודות.</a:t>
            </a:r>
          </a:p>
          <a:p>
            <a:pPr algn="r" rtl="1"/>
            <a:endParaRPr lang="he-IL" sz="1400" dirty="0"/>
          </a:p>
          <a:p>
            <a:pPr algn="r" rtl="1"/>
            <a:r>
              <a:rPr lang="he-IL" sz="1400" dirty="0"/>
              <a:t>אנו נדריך אתכם במהלך היחידה לגבש עמדה כלפי הדילמה העולה מהחיוב להתנדבות. </a:t>
            </a:r>
          </a:p>
          <a:p>
            <a:pPr algn="r" rtl="1"/>
            <a:r>
              <a:rPr lang="he-IL" sz="1400" dirty="0"/>
              <a:t>גיבוש העמדה יהיה בדרך של הבניה עצמית של הידע.</a:t>
            </a:r>
          </a:p>
          <a:p>
            <a:pPr algn="r" rtl="1"/>
            <a:r>
              <a:rPr lang="he-IL" sz="1400" dirty="0"/>
              <a:t>התוצר הסופי של היחידה הוא כתיבת מאמר טיעון הכולל את כל רכיבי הטיעון ומתייחס גם </a:t>
            </a:r>
          </a:p>
          <a:p>
            <a:pPr algn="r" rtl="1"/>
            <a:r>
              <a:rPr lang="he-IL" sz="1400" dirty="0"/>
              <a:t>לטענות הנגד.</a:t>
            </a:r>
          </a:p>
          <a:p>
            <a:pPr algn="r" rtl="1"/>
            <a:endParaRPr lang="he-IL" sz="1400" dirty="0"/>
          </a:p>
          <a:p>
            <a:pPr algn="r" rtl="1"/>
            <a:r>
              <a:rPr lang="he-IL" sz="1400" dirty="0"/>
              <a:t>הכתיבה תהיה אותנטית לנמען ולמטרה אמיתיים. כמו כן נשלב בשיעורים למידת עמיתים, </a:t>
            </a:r>
          </a:p>
          <a:p>
            <a:pPr algn="r" rtl="1"/>
            <a:r>
              <a:rPr lang="he-IL" sz="1400" dirty="0"/>
              <a:t>התבוננות בתוצרי כתיבה והערכתם ועוד.</a:t>
            </a:r>
          </a:p>
          <a:p>
            <a:pPr algn="ctr" rtl="1"/>
            <a:r>
              <a:rPr lang="he-IL" sz="1400" dirty="0"/>
              <a:t>בהצלחה רבה!!</a:t>
            </a:r>
          </a:p>
          <a:p>
            <a:pPr algn="ctr" rtl="1"/>
            <a:r>
              <a:rPr lang="he-IL" sz="1400" dirty="0"/>
              <a:t>צוות עברית!</a:t>
            </a:r>
          </a:p>
        </p:txBody>
      </p:sp>
    </p:spTree>
    <p:extLst>
      <p:ext uri="{BB962C8B-B14F-4D97-AF65-F5344CB8AC3E}">
        <p14:creationId xmlns:p14="http://schemas.microsoft.com/office/powerpoint/2010/main" val="396916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1997D28-2591-442B-8A1B-284EA6F72A15}"/>
              </a:ext>
            </a:extLst>
          </p:cNvPr>
          <p:cNvSpPr txBox="1"/>
          <p:nvPr/>
        </p:nvSpPr>
        <p:spPr>
          <a:xfrm>
            <a:off x="2051720" y="476667"/>
            <a:ext cx="468052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b="1" u="sng" dirty="0"/>
              <a:t>משימת הכתיבה:</a:t>
            </a:r>
          </a:p>
          <a:p>
            <a:pPr algn="ctr" rtl="1"/>
            <a:endParaRPr lang="he-IL" b="1" u="sng" dirty="0"/>
          </a:p>
          <a:p>
            <a:pPr algn="ctr" rtl="1"/>
            <a:endParaRPr lang="en-US" dirty="0"/>
          </a:p>
          <a:p>
            <a:pPr algn="ctr" rtl="1"/>
            <a:r>
              <a:rPr lang="he-IL" b="1" dirty="0"/>
              <a:t>"180 שעות בתוך 3 שנים: זה הזמן שבו יצטרכו </a:t>
            </a:r>
          </a:p>
          <a:p>
            <a:pPr algn="ctr" rtl="1"/>
            <a:r>
              <a:rPr lang="he-IL" b="1" dirty="0"/>
              <a:t>להתנדב 450,000 תלמידי התיכון בישראל </a:t>
            </a:r>
          </a:p>
          <a:p>
            <a:pPr algn="ctr" rtl="1"/>
            <a:r>
              <a:rPr lang="he-IL" b="1" dirty="0"/>
              <a:t>כדי לקבל תעודת בגרות". </a:t>
            </a:r>
          </a:p>
          <a:p>
            <a:pPr algn="ctr" rtl="1"/>
            <a:endParaRPr lang="he-IL" b="1" dirty="0"/>
          </a:p>
          <a:p>
            <a:pPr algn="ctr" rtl="1"/>
            <a:endParaRPr lang="en-US" b="1" dirty="0"/>
          </a:p>
          <a:p>
            <a:pPr algn="ctr" rtl="1"/>
            <a:r>
              <a:rPr lang="he-IL" dirty="0"/>
              <a:t>כתבו מכתב לשר החינוך על החלטה זו, במכתבכם חוו את דעתכם ונמקו את עמדתכם, הציגו את טענות הנגד והפריכו אותן. בכתיבתכם הקפידו להיעזר </a:t>
            </a:r>
          </a:p>
          <a:p>
            <a:pPr algn="ctr" rtl="1"/>
            <a:r>
              <a:rPr lang="he-IL" dirty="0"/>
              <a:t>בטקסטים שקראתם, בסרטונים שבהם צפיתם</a:t>
            </a:r>
          </a:p>
          <a:p>
            <a:pPr algn="ctr" rtl="1"/>
            <a:r>
              <a:rPr lang="he-IL" dirty="0"/>
              <a:t> ובתובנות שעלו אצלכם בעקבות הדיון במליאה.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002-KIMS BUSINESS\007-bizdesign.tv\000-PPT FOR KMONG\PSD\13-05-14\모니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6" y="74161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3"/>
          <p:cNvSpPr txBox="1">
            <a:spLocks/>
          </p:cNvSpPr>
          <p:nvPr/>
        </p:nvSpPr>
        <p:spPr>
          <a:xfrm>
            <a:off x="539552" y="876587"/>
            <a:ext cx="2412484" cy="13985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מציין מיקום של תמונה 1">
            <a:hlinkClick r:id="rId4"/>
            <a:extLst>
              <a:ext uri="{FF2B5EF4-FFF2-40B4-BE49-F238E27FC236}">
                <a16:creationId xmlns:a16="http://schemas.microsoft.com/office/drawing/2014/main" id="{54706A96-5CA4-4294-B3F6-067462DAA93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/>
          <a:srcRect t="748" b="748"/>
          <a:stretch>
            <a:fillRect/>
          </a:stretch>
        </p:blipFill>
        <p:spPr>
          <a:xfrm>
            <a:off x="729118" y="876587"/>
            <a:ext cx="3146400" cy="1944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76290EF-6C81-4D08-8918-1246C4A39F9C}"/>
              </a:ext>
            </a:extLst>
          </p:cNvPr>
          <p:cNvSpPr txBox="1"/>
          <p:nvPr/>
        </p:nvSpPr>
        <p:spPr>
          <a:xfrm>
            <a:off x="4644008" y="1419622"/>
            <a:ext cx="39604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linkClick r:id="rId4"/>
              </a:rPr>
              <a:t>קישור למחוון </a:t>
            </a:r>
          </a:p>
          <a:p>
            <a:pPr algn="ctr"/>
            <a:r>
              <a:rPr lang="he-IL" dirty="0">
                <a:hlinkClick r:id="rId4"/>
              </a:rPr>
              <a:t>כדאי מאוד לקרוא בעיון רב את המחוון </a:t>
            </a:r>
          </a:p>
          <a:p>
            <a:pPr algn="ctr"/>
            <a:r>
              <a:rPr lang="he-IL" dirty="0">
                <a:hlinkClick r:id="rId4"/>
              </a:rPr>
              <a:t>להערכת המאמר שכתבתם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424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C3D788-ED64-42F2-9678-6ED2CE62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כתיבת הפתיחה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3ABCC5-1EFB-4E7B-B769-071DB3CEA91F}"/>
              </a:ext>
            </a:extLst>
          </p:cNvPr>
          <p:cNvSpPr txBox="1"/>
          <p:nvPr/>
        </p:nvSpPr>
        <p:spPr>
          <a:xfrm>
            <a:off x="1187624" y="817424"/>
            <a:ext cx="70567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/>
              <a:t>בפתיחה שני חלקים: </a:t>
            </a:r>
            <a:r>
              <a:rPr lang="he-IL" sz="2000" b="1" dirty="0">
                <a:solidFill>
                  <a:srgbClr val="FF0000"/>
                </a:solidFill>
              </a:rPr>
              <a:t>הצגת הנושא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</a:rPr>
              <a:t>והצגת הדילמה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r" rtl="1"/>
            <a:r>
              <a:rPr lang="he-IL" sz="1600" b="1" dirty="0">
                <a:solidFill>
                  <a:srgbClr val="FF0000"/>
                </a:solidFill>
              </a:rPr>
              <a:t>חלק 1 הצגת הנושא: </a:t>
            </a:r>
            <a:r>
              <a:rPr lang="he-IL" sz="1600" b="1" dirty="0"/>
              <a:t>כתבו את הרקע לכתיבת המכתב לשר החינוך:</a:t>
            </a:r>
            <a:endParaRPr lang="en-US" sz="1600" dirty="0"/>
          </a:p>
          <a:p>
            <a:pPr algn="r" rtl="1"/>
            <a:r>
              <a:rPr lang="he-IL" sz="1600" b="1" dirty="0"/>
              <a:t>תוכלו להיעזר בחמשת המ"מים: </a:t>
            </a:r>
            <a:r>
              <a:rPr lang="he-IL" sz="1600" b="1" dirty="0">
                <a:solidFill>
                  <a:srgbClr val="FF0000"/>
                </a:solidFill>
              </a:rPr>
              <a:t>מ</a:t>
            </a:r>
            <a:r>
              <a:rPr lang="he-IL" sz="1600" b="1" dirty="0"/>
              <a:t>ה הוא המקרה שבעקבותיו החלטתם לכתוב?</a:t>
            </a:r>
          </a:p>
          <a:p>
            <a:pPr algn="r" rtl="1"/>
            <a:r>
              <a:rPr lang="he-IL" sz="1600" b="1" dirty="0"/>
              <a:t>                                              </a:t>
            </a:r>
            <a:r>
              <a:rPr lang="he-IL" sz="1600" b="1" dirty="0">
                <a:solidFill>
                  <a:srgbClr val="FF0000"/>
                </a:solidFill>
              </a:rPr>
              <a:t>מ</a:t>
            </a:r>
            <a:r>
              <a:rPr lang="he-IL" sz="1600" b="1" dirty="0"/>
              <a:t>תי התרחש? מה ה</a:t>
            </a:r>
            <a:r>
              <a:rPr lang="he-IL" sz="1600" b="1" dirty="0">
                <a:solidFill>
                  <a:srgbClr val="FF0000"/>
                </a:solidFill>
              </a:rPr>
              <a:t>מ</a:t>
            </a:r>
            <a:r>
              <a:rPr lang="he-IL" sz="1600" b="1" dirty="0"/>
              <a:t>קום? מי ה</a:t>
            </a:r>
            <a:r>
              <a:rPr lang="he-IL" sz="1600" b="1" dirty="0">
                <a:solidFill>
                  <a:srgbClr val="FF0000"/>
                </a:solidFill>
              </a:rPr>
              <a:t>מ</a:t>
            </a:r>
            <a:r>
              <a:rPr lang="he-IL" sz="1600" b="1" dirty="0"/>
              <a:t>שתתפים? </a:t>
            </a:r>
            <a:r>
              <a:rPr lang="he-IL" sz="1600" b="1" dirty="0">
                <a:solidFill>
                  <a:srgbClr val="FF0000"/>
                </a:solidFill>
              </a:rPr>
              <a:t>מ</a:t>
            </a:r>
            <a:r>
              <a:rPr lang="he-IL" sz="1600" b="1" dirty="0"/>
              <a:t>דוע?</a:t>
            </a:r>
            <a:endParaRPr lang="en-US" sz="1600" dirty="0"/>
          </a:p>
          <a:p>
            <a:pPr algn="r" rtl="1"/>
            <a:r>
              <a:rPr lang="he-IL" sz="1600" b="1" dirty="0"/>
              <a:t>תוכלו להיעזר גם בכתבות הפרסום לתוכנית החדשה באתרי החדשות.</a:t>
            </a:r>
            <a:endParaRPr lang="en-US" sz="1600" dirty="0"/>
          </a:p>
          <a:p>
            <a:pPr lvl="0" algn="r" rtl="1"/>
            <a:r>
              <a:rPr lang="he-IL" sz="1600" b="1" dirty="0">
                <a:solidFill>
                  <a:schemeClr val="accent1">
                    <a:lumMod val="75000"/>
                  </a:schemeClr>
                </a:solidFill>
              </a:rPr>
              <a:t>חלק 2 הצגת הדילמה</a:t>
            </a:r>
            <a:r>
              <a:rPr lang="he-IL" sz="1600" b="1" dirty="0"/>
              <a:t>: מה הקושי שהתעורר? </a:t>
            </a:r>
            <a:endParaRPr lang="en-US" sz="1600" dirty="0"/>
          </a:p>
          <a:p>
            <a:pPr algn="r" rtl="1"/>
            <a:r>
              <a:rPr lang="he-IL" sz="1600" b="1" dirty="0"/>
              <a:t>תוכלו לצטט את ההגדרה לערך התנדבות לעומת ההצעה של שר החינוך ולהראות את הקושי העולה מההשוואה.</a:t>
            </a:r>
            <a:endParaRPr lang="en-US" sz="1600" dirty="0"/>
          </a:p>
          <a:p>
            <a:pPr algn="r"/>
            <a:endParaRPr lang="he-IL" sz="1200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6DD7EC6F-230D-4ED6-BE75-91DC4E1B7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4857"/>
              </p:ext>
            </p:extLst>
          </p:nvPr>
        </p:nvGraphicFramePr>
        <p:xfrm>
          <a:off x="1331640" y="3003798"/>
          <a:ext cx="6912768" cy="19442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948446425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7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2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0C6AE2B-CA2B-4859-A3DD-66EC526432CD}"/>
              </a:ext>
            </a:extLst>
          </p:cNvPr>
          <p:cNvSpPr/>
          <p:nvPr/>
        </p:nvSpPr>
        <p:spPr>
          <a:xfrm>
            <a:off x="1259632" y="987574"/>
            <a:ext cx="7164288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ועכשיו אתם מוזמנים מכל הלב לשכנע את שר החינוך בדעתכם,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הוסיפו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נימוקים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חזקים, הסבירו למה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טענות הנגד מופרכות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הביאו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ציטוטים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ודוגמות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ממאמרים להוכיח צדקתכם (הקפידו על דרכי המסירה).</a:t>
            </a:r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אל תשכחו להוסיף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סיום</a:t>
            </a:r>
            <a:r>
              <a:rPr lang="he-IL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מכובד!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BFFFBE7-89AF-41BE-BADD-827BEFF6735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25325"/>
            <a:ext cx="174879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1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3654152" y="-574853"/>
            <a:ext cx="1835696" cy="2985402"/>
            <a:chOff x="1" y="1321321"/>
            <a:chExt cx="2051719" cy="2469467"/>
          </a:xfrm>
        </p:grpSpPr>
        <p:sp>
          <p:nvSpPr>
            <p:cNvPr id="5" name="Rectangle 4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65496" y="2787774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2915816" y="3132633"/>
            <a:ext cx="3288966" cy="8722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887" y="4054301"/>
            <a:ext cx="472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FC8ECE4-6604-4D36-89A2-9A97EA72B929}"/>
              </a:ext>
            </a:extLst>
          </p:cNvPr>
          <p:cNvSpPr/>
          <p:nvPr/>
        </p:nvSpPr>
        <p:spPr>
          <a:xfrm>
            <a:off x="364765" y="2970416"/>
            <a:ext cx="1843122" cy="196047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העתק את המסמך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לקובץ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הקפד על רווח שורה וחצי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גופן :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</a:t>
            </a:r>
            <a:endParaRPr lang="he-I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גודל גופן: 12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8A628F2-4366-4DAE-BC86-3E10BD8D3685}"/>
              </a:ext>
            </a:extLst>
          </p:cNvPr>
          <p:cNvSpPr/>
          <p:nvPr/>
        </p:nvSpPr>
        <p:spPr>
          <a:xfrm>
            <a:off x="3064956" y="1877738"/>
            <a:ext cx="5773242" cy="250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קראו בקול רם את המכתב, אחר כך תנו למישהו אחר לקרא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והקשיבו לו, בוודאי תמצאו כיצד לדייק יותר את הדברים, 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לשפר ניסוחים, להוסיף מידע וכדומה.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ישנם מדדים נוספים שנבדקים בכתיבה- תוכלו להיעזר במחוון לכתיבת הטיעון.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4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D9C7C4-2C7A-404A-8A68-D5D6DA5FC177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e-IL" altLang="ko-KR" dirty="0">
                <a:solidFill>
                  <a:schemeClr val="accent3"/>
                </a:solidFill>
              </a:rPr>
              <a:t>מסע למידה</a:t>
            </a: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1B5238-B0C9-4FC4-AF15-76ED6C42CD0A}"/>
              </a:ext>
            </a:extLst>
          </p:cNvPr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919978-3A42-422F-8F44-FE924F656110}"/>
              </a:ext>
            </a:extLst>
          </p:cNvPr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1A7798-5DC8-4F33-8BEF-D7C9CBBE00C7}"/>
              </a:ext>
            </a:extLst>
          </p:cNvPr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F427A6-CF4F-4374-87EB-D8BDA49E5E59}"/>
              </a:ext>
            </a:extLst>
          </p:cNvPr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5BCFED0-F48B-4960-9A4F-0B1F9D66A988}"/>
              </a:ext>
            </a:extLst>
          </p:cNvPr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 Same Side Corner Rectangle 39">
            <a:extLst>
              <a:ext uri="{FF2B5EF4-FFF2-40B4-BE49-F238E27FC236}">
                <a16:creationId xmlns:a16="http://schemas.microsoft.com/office/drawing/2014/main" id="{6CD7979E-94B0-46F6-8943-DC0D7DB55209}"/>
              </a:ext>
            </a:extLst>
          </p:cNvPr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96D3519-03F4-40CE-8C3C-F674F194039E}"/>
              </a:ext>
            </a:extLst>
          </p:cNvPr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0DA1AA2B-8D43-4631-A3B1-80B0B1702F78}"/>
              </a:ext>
            </a:extLst>
          </p:cNvPr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56F28E3D-9A7D-457D-8894-A47BB5E0A514}"/>
              </a:ext>
            </a:extLst>
          </p:cNvPr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80E9C3FB-6DD5-4EDA-8243-CD996AF36FD9}"/>
              </a:ext>
            </a:extLst>
          </p:cNvPr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328E88D1-7649-4062-9D65-C3C76DEF76E7}"/>
              </a:ext>
            </a:extLst>
          </p:cNvPr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7C78F661-B315-417F-A968-D5D11E6C767F}"/>
              </a:ext>
            </a:extLst>
          </p:cNvPr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120BD2D-3B81-47EE-841B-DA0BE1A1BD6A}"/>
              </a:ext>
            </a:extLst>
          </p:cNvPr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05F343F2-D4CF-4E1B-A45C-1FE4EC65348F}"/>
              </a:ext>
            </a:extLst>
          </p:cNvPr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0A52B714-61A2-4D9A-B8B3-8D7E0AAC2869}"/>
              </a:ext>
            </a:extLst>
          </p:cNvPr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47595A9-B62D-4450-89E1-0A81AE808146}"/>
              </a:ext>
            </a:extLst>
          </p:cNvPr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06BA78EF-11A8-470A-9E7B-E71BA0B099BD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53F9EC5-6372-40AE-9BE0-5344CAF36F39}"/>
              </a:ext>
            </a:extLst>
          </p:cNvPr>
          <p:cNvSpPr txBox="1"/>
          <p:nvPr/>
        </p:nvSpPr>
        <p:spPr>
          <a:xfrm>
            <a:off x="6190290" y="1569337"/>
            <a:ext cx="1097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F3C04A"/>
                </a:solidFill>
                <a:latin typeface="Arial" pitchFamily="34" charset="0"/>
                <a:cs typeface="Arial" pitchFamily="34" charset="0"/>
              </a:rPr>
              <a:t>יש לי מה לשתף</a:t>
            </a:r>
            <a:endParaRPr lang="ko-KR" altLang="en-US" b="1" dirty="0">
              <a:solidFill>
                <a:srgbClr val="F3C0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27F41BA-19E6-470C-A8E9-B5DBC4C8CDA1}"/>
              </a:ext>
            </a:extLst>
          </p:cNvPr>
          <p:cNvSpPr txBox="1"/>
          <p:nvPr/>
        </p:nvSpPr>
        <p:spPr>
          <a:xfrm>
            <a:off x="4807772" y="1599732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תשתית לטיעון</a:t>
            </a:r>
            <a:endParaRPr lang="ko-KR" altLang="en-US" sz="1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42574D5-2A5E-4243-9C3B-1E011A71D418}"/>
              </a:ext>
            </a:extLst>
          </p:cNvPr>
          <p:cNvSpPr txBox="1"/>
          <p:nvPr/>
        </p:nvSpPr>
        <p:spPr>
          <a:xfrm>
            <a:off x="3425254" y="1519188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76B1D1"/>
                </a:solidFill>
                <a:latin typeface="Arial" pitchFamily="34" charset="0"/>
                <a:cs typeface="Arial" pitchFamily="34" charset="0"/>
              </a:rPr>
              <a:t>כותבים ועורכים</a:t>
            </a:r>
            <a:endParaRPr lang="ko-KR" altLang="en-US" sz="1200" b="1" dirty="0">
              <a:solidFill>
                <a:srgbClr val="76B1D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4DD32E43-090F-4291-8515-50E0EDB7A29E}"/>
              </a:ext>
            </a:extLst>
          </p:cNvPr>
          <p:cNvSpPr txBox="1"/>
          <p:nvPr/>
        </p:nvSpPr>
        <p:spPr>
          <a:xfrm>
            <a:off x="1898288" y="1738231"/>
            <a:ext cx="9875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תובנות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4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55434" y="3544029"/>
            <a:ext cx="4096505" cy="1563637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1835415" y="3802059"/>
            <a:ext cx="5472608" cy="5420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e-IL" altLang="ko-KR" dirty="0">
                <a:solidFill>
                  <a:schemeClr val="bg1"/>
                </a:solidFill>
                <a:latin typeface="+mj-lt"/>
              </a:rPr>
              <a:t>לפני סיום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1835415" y="4344137"/>
            <a:ext cx="5472608" cy="2438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altLang="ko-KR" sz="1200" dirty="0">
                <a:solidFill>
                  <a:schemeClr val="bg1"/>
                </a:solidFill>
                <a:cs typeface="Arial" pitchFamily="34" charset="0"/>
              </a:rPr>
              <a:t>חשוב לנו לדעת איך אתה מסכם את המסע...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E3DCE24A-D59B-4813-8624-14FD19392BD5}"/>
              </a:ext>
            </a:extLst>
          </p:cNvPr>
          <p:cNvGrpSpPr/>
          <p:nvPr/>
        </p:nvGrpSpPr>
        <p:grpSpPr>
          <a:xfrm>
            <a:off x="2591499" y="1203598"/>
            <a:ext cx="3960440" cy="1096155"/>
            <a:chOff x="-532685" y="2604825"/>
            <a:chExt cx="13257370" cy="3622608"/>
          </a:xfrm>
        </p:grpSpPr>
        <p:grpSp>
          <p:nvGrpSpPr>
            <p:cNvPr id="45" name="Group 22">
              <a:extLst>
                <a:ext uri="{FF2B5EF4-FFF2-40B4-BE49-F238E27FC236}">
                  <a16:creationId xmlns:a16="http://schemas.microsoft.com/office/drawing/2014/main" id="{8A1E421B-F760-40C1-B9D7-615413B3272A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71" name="Freeform: Shape 31">
                <a:extLst>
                  <a:ext uri="{FF2B5EF4-FFF2-40B4-BE49-F238E27FC236}">
                    <a16:creationId xmlns:a16="http://schemas.microsoft.com/office/drawing/2014/main" id="{7F35D426-1DCF-4D2D-A9C4-5E25488D4DD5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40">
                <a:extLst>
                  <a:ext uri="{FF2B5EF4-FFF2-40B4-BE49-F238E27FC236}">
                    <a16:creationId xmlns:a16="http://schemas.microsoft.com/office/drawing/2014/main" id="{AC65D7A5-1684-4444-99DD-26661C759C8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23">
              <a:extLst>
                <a:ext uri="{FF2B5EF4-FFF2-40B4-BE49-F238E27FC236}">
                  <a16:creationId xmlns:a16="http://schemas.microsoft.com/office/drawing/2014/main" id="{0960E1EB-E325-4127-8B28-DC2C8ADD1F38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1FBB72A4-27DB-4F7F-8921-05FD51811ABA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Rectangle 5">
                <a:extLst>
                  <a:ext uri="{FF2B5EF4-FFF2-40B4-BE49-F238E27FC236}">
                    <a16:creationId xmlns:a16="http://schemas.microsoft.com/office/drawing/2014/main" id="{4B1DE961-4B7E-4CCA-A56A-54217A0057AD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Freeform 22">
                <a:extLst>
                  <a:ext uri="{FF2B5EF4-FFF2-40B4-BE49-F238E27FC236}">
                    <a16:creationId xmlns:a16="http://schemas.microsoft.com/office/drawing/2014/main" id="{4DC227CB-A699-4518-A29F-7172484739A0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67" name="Straight Connector 27">
                <a:extLst>
                  <a:ext uri="{FF2B5EF4-FFF2-40B4-BE49-F238E27FC236}">
                    <a16:creationId xmlns:a16="http://schemas.microsoft.com/office/drawing/2014/main" id="{24E0399E-3645-425B-B630-B4DCD6F25448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8">
                <a:extLst>
                  <a:ext uri="{FF2B5EF4-FFF2-40B4-BE49-F238E27FC236}">
                    <a16:creationId xmlns:a16="http://schemas.microsoft.com/office/drawing/2014/main" id="{605E2F90-B525-4C59-AC1A-285B4B752922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Isosceles Triangle 29">
                <a:extLst>
                  <a:ext uri="{FF2B5EF4-FFF2-40B4-BE49-F238E27FC236}">
                    <a16:creationId xmlns:a16="http://schemas.microsoft.com/office/drawing/2014/main" id="{C4270945-D131-46AA-9F4F-603FB0ED12B8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Oval 30">
                <a:extLst>
                  <a:ext uri="{FF2B5EF4-FFF2-40B4-BE49-F238E27FC236}">
                    <a16:creationId xmlns:a16="http://schemas.microsoft.com/office/drawing/2014/main" id="{B5F02B20-6B2E-4D00-A7B0-A95350B63415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6ABE9289-E071-4E22-BFDD-DF148E7BE2ED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2" name="Freeform: Shape 51">
                <a:extLst>
                  <a:ext uri="{FF2B5EF4-FFF2-40B4-BE49-F238E27FC236}">
                    <a16:creationId xmlns:a16="http://schemas.microsoft.com/office/drawing/2014/main" id="{F4DF02AD-192E-415D-B46C-390CC9D79BEE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: Shape 55">
                <a:extLst>
                  <a:ext uri="{FF2B5EF4-FFF2-40B4-BE49-F238E27FC236}">
                    <a16:creationId xmlns:a16="http://schemas.microsoft.com/office/drawing/2014/main" id="{BC0C54AA-4B2C-4BD9-ABFF-24714B9BD8F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8" name="Group 56">
              <a:extLst>
                <a:ext uri="{FF2B5EF4-FFF2-40B4-BE49-F238E27FC236}">
                  <a16:creationId xmlns:a16="http://schemas.microsoft.com/office/drawing/2014/main" id="{42422678-3FCF-475F-82EE-03D2EEECE5FD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0" name="Freeform: Shape 57">
                <a:extLst>
                  <a:ext uri="{FF2B5EF4-FFF2-40B4-BE49-F238E27FC236}">
                    <a16:creationId xmlns:a16="http://schemas.microsoft.com/office/drawing/2014/main" id="{BAD9B2C3-624A-4B34-9DFA-F453C84D320F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: Shape 58">
                <a:extLst>
                  <a:ext uri="{FF2B5EF4-FFF2-40B4-BE49-F238E27FC236}">
                    <a16:creationId xmlns:a16="http://schemas.microsoft.com/office/drawing/2014/main" id="{456A3822-91BF-42D8-A969-5941A1A2D73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Group 59">
              <a:extLst>
                <a:ext uri="{FF2B5EF4-FFF2-40B4-BE49-F238E27FC236}">
                  <a16:creationId xmlns:a16="http://schemas.microsoft.com/office/drawing/2014/main" id="{EE2121F9-D634-42E2-9067-B46889E7DB8A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60">
                <a:extLst>
                  <a:ext uri="{FF2B5EF4-FFF2-40B4-BE49-F238E27FC236}">
                    <a16:creationId xmlns:a16="http://schemas.microsoft.com/office/drawing/2014/main" id="{4175A66B-8024-4B2F-912D-0D0C50A901A0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61">
                <a:extLst>
                  <a:ext uri="{FF2B5EF4-FFF2-40B4-BE49-F238E27FC236}">
                    <a16:creationId xmlns:a16="http://schemas.microsoft.com/office/drawing/2014/main" id="{5B126272-F97E-44CD-8DE5-6E88CBC2B8DB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0" name="Group 62">
              <a:extLst>
                <a:ext uri="{FF2B5EF4-FFF2-40B4-BE49-F238E27FC236}">
                  <a16:creationId xmlns:a16="http://schemas.microsoft.com/office/drawing/2014/main" id="{DF7F8119-754F-46C7-94B9-999B505D439E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6" name="Freeform: Shape 64">
                <a:extLst>
                  <a:ext uri="{FF2B5EF4-FFF2-40B4-BE49-F238E27FC236}">
                    <a16:creationId xmlns:a16="http://schemas.microsoft.com/office/drawing/2014/main" id="{056AEB1A-80F5-46FF-B8BB-5D94D1AD26AC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: Shape 73">
                <a:extLst>
                  <a:ext uri="{FF2B5EF4-FFF2-40B4-BE49-F238E27FC236}">
                    <a16:creationId xmlns:a16="http://schemas.microsoft.com/office/drawing/2014/main" id="{250DC189-2825-4B31-A711-C2B852BEA060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51" name="Oval 74">
              <a:extLst>
                <a:ext uri="{FF2B5EF4-FFF2-40B4-BE49-F238E27FC236}">
                  <a16:creationId xmlns:a16="http://schemas.microsoft.com/office/drawing/2014/main" id="{D7FC5B58-546C-41B7-B242-23A9F01E4A60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75">
              <a:extLst>
                <a:ext uri="{FF2B5EF4-FFF2-40B4-BE49-F238E27FC236}">
                  <a16:creationId xmlns:a16="http://schemas.microsoft.com/office/drawing/2014/main" id="{2F982256-CABE-47D2-8C7B-61C11844705E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Oval 76">
              <a:extLst>
                <a:ext uri="{FF2B5EF4-FFF2-40B4-BE49-F238E27FC236}">
                  <a16:creationId xmlns:a16="http://schemas.microsoft.com/office/drawing/2014/main" id="{58259BD9-AC06-447D-9C34-578B1F826FAC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77">
              <a:extLst>
                <a:ext uri="{FF2B5EF4-FFF2-40B4-BE49-F238E27FC236}">
                  <a16:creationId xmlns:a16="http://schemas.microsoft.com/office/drawing/2014/main" id="{5C1E7035-FCAB-4735-9990-EDF9B4656ACB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78">
              <a:extLst>
                <a:ext uri="{FF2B5EF4-FFF2-40B4-BE49-F238E27FC236}">
                  <a16:creationId xmlns:a16="http://schemas.microsoft.com/office/drawing/2014/main" id="{65FE7582-C52C-4C22-9A7A-94517FB2EA44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9281552-096F-4376-A6E9-839B0D11A22B}"/>
              </a:ext>
            </a:extLst>
          </p:cNvPr>
          <p:cNvSpPr txBox="1"/>
          <p:nvPr/>
        </p:nvSpPr>
        <p:spPr>
          <a:xfrm>
            <a:off x="3485288" y="4584108"/>
            <a:ext cx="24125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קישור לשאלון תובנות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063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ko-KR" dirty="0">
                <a:solidFill>
                  <a:schemeClr val="accent3"/>
                </a:solidFill>
              </a:rPr>
              <a:t>מסע למידה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 Same Side Corner Rectangle 39"/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D8BFC269-C17D-4B2E-BF86-33A54A11EDE2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9E9F46FB-3ED0-4E01-BEB0-7786313EC377}"/>
              </a:ext>
            </a:extLst>
          </p:cNvPr>
          <p:cNvSpPr txBox="1"/>
          <p:nvPr/>
        </p:nvSpPr>
        <p:spPr>
          <a:xfrm>
            <a:off x="6190290" y="1569337"/>
            <a:ext cx="1097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F3C04A"/>
                </a:solidFill>
                <a:latin typeface="Arial" pitchFamily="34" charset="0"/>
                <a:cs typeface="Arial" pitchFamily="34" charset="0"/>
              </a:rPr>
              <a:t>יש לי מה לשתף</a:t>
            </a:r>
            <a:endParaRPr lang="ko-KR" altLang="en-US" b="1" dirty="0">
              <a:solidFill>
                <a:srgbClr val="F3C0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B0D12E2A-38B4-4CBF-9B10-13BE7E8DEB6D}"/>
              </a:ext>
            </a:extLst>
          </p:cNvPr>
          <p:cNvSpPr txBox="1"/>
          <p:nvPr/>
        </p:nvSpPr>
        <p:spPr>
          <a:xfrm>
            <a:off x="4807772" y="1599732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תשתית לטיעון</a:t>
            </a:r>
            <a:endParaRPr lang="ko-KR" altLang="en-US" sz="1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23EC9F63-9104-4EA4-B734-3C68B2A8EC5C}"/>
              </a:ext>
            </a:extLst>
          </p:cNvPr>
          <p:cNvSpPr txBox="1"/>
          <p:nvPr/>
        </p:nvSpPr>
        <p:spPr>
          <a:xfrm>
            <a:off x="3425254" y="1519188"/>
            <a:ext cx="98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76B1D1"/>
                </a:solidFill>
                <a:latin typeface="Arial" pitchFamily="34" charset="0"/>
                <a:cs typeface="Arial" pitchFamily="34" charset="0"/>
              </a:rPr>
              <a:t>כותבים ועורכים</a:t>
            </a:r>
            <a:endParaRPr lang="ko-KR" altLang="en-US" sz="1200" b="1" dirty="0">
              <a:solidFill>
                <a:srgbClr val="76B1D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44AA13DC-6953-4801-83BB-4ECC165F32CC}"/>
              </a:ext>
            </a:extLst>
          </p:cNvPr>
          <p:cNvSpPr txBox="1"/>
          <p:nvPr/>
        </p:nvSpPr>
        <p:spPr>
          <a:xfrm>
            <a:off x="1898288" y="1738231"/>
            <a:ext cx="9875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תובנות</a:t>
            </a:r>
            <a:endParaRPr lang="he-IL" dirty="0">
              <a:solidFill>
                <a:schemeClr val="accent6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B10A3CD-2930-4A87-8BA5-99DCD3F8186A}"/>
              </a:ext>
            </a:extLst>
          </p:cNvPr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981EF9A-A71E-434B-B0AA-D3C152BB99DD}"/>
              </a:ext>
            </a:extLst>
          </p:cNvPr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332850-2F55-424E-B6B0-38DCA5CE3133}"/>
              </a:ext>
            </a:extLst>
          </p:cNvPr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2522864-06A4-4E45-A71B-161089A212FE}"/>
              </a:ext>
            </a:extLst>
          </p:cNvPr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62FBB16-2AE7-41BF-B8E3-197D9CD5A427}"/>
              </a:ext>
            </a:extLst>
          </p:cNvPr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 Same Side Corner Rectangle 39">
            <a:extLst>
              <a:ext uri="{FF2B5EF4-FFF2-40B4-BE49-F238E27FC236}">
                <a16:creationId xmlns:a16="http://schemas.microsoft.com/office/drawing/2014/main" id="{E6E28DF2-E1E8-4D93-A94D-4E0B1481BEF6}"/>
              </a:ext>
            </a:extLst>
          </p:cNvPr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E2C1FB6C-4EBC-443F-8FAA-6D599D668CCD}"/>
              </a:ext>
            </a:extLst>
          </p:cNvPr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F5F4BCF8-DE10-46CC-BDBC-61EFF612BF08}"/>
              </a:ext>
            </a:extLst>
          </p:cNvPr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1F3478BB-235D-412F-8D93-180468EC44FF}"/>
              </a:ext>
            </a:extLst>
          </p:cNvPr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812724F1-D223-4F9C-B361-7F18E51327AA}"/>
              </a:ext>
            </a:extLst>
          </p:cNvPr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4B39E802-8236-4BBB-87B9-5C9CEEDA27EA}"/>
              </a:ext>
            </a:extLst>
          </p:cNvPr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199623C-0216-4A22-A0CB-7D79161ACB08}"/>
              </a:ext>
            </a:extLst>
          </p:cNvPr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DA607A97-D09F-4368-B74C-FD20D2F801FA}"/>
              </a:ext>
            </a:extLst>
          </p:cNvPr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DCD20317-625A-469A-8B88-CD714857E2E3}"/>
              </a:ext>
            </a:extLst>
          </p:cNvPr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155320B5-6DA0-4926-8D11-2E259B8CF26C}"/>
              </a:ext>
            </a:extLst>
          </p:cNvPr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32F45942-D935-4E85-A49F-83135150912D}"/>
              </a:ext>
            </a:extLst>
          </p:cNvPr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EA2D0B5F-059B-48AE-A64E-6D51E92C0A5D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2AD4740C-89FC-4F59-9670-8023881DA2DB}"/>
              </a:ext>
            </a:extLst>
          </p:cNvPr>
          <p:cNvGrpSpPr/>
          <p:nvPr/>
        </p:nvGrpSpPr>
        <p:grpSpPr>
          <a:xfrm>
            <a:off x="2455434" y="3544029"/>
            <a:ext cx="4096505" cy="1563637"/>
            <a:chOff x="152400" y="152400"/>
            <a:chExt cx="9126287" cy="5143500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29BCDD97-D903-4EE9-BC90-65669DA30E89}"/>
                </a:ext>
              </a:extLst>
            </p:cNvPr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B37BC442-A2A6-4671-A095-AB5592202D88}"/>
                </a:ext>
              </a:extLst>
            </p:cNvPr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B6F827BF-0948-4A06-8AA6-039114789500}"/>
                </a:ext>
              </a:extLst>
            </p:cNvPr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1BA726E0-29F1-401D-BBD4-4E5A70B1FF23}"/>
                </a:ext>
              </a:extLst>
            </p:cNvPr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03A6B95-EA78-4DF7-9C70-2E6E402FD42C}"/>
              </a:ext>
            </a:extLst>
          </p:cNvPr>
          <p:cNvSpPr txBox="1">
            <a:spLocks/>
          </p:cNvSpPr>
          <p:nvPr/>
        </p:nvSpPr>
        <p:spPr>
          <a:xfrm>
            <a:off x="1835415" y="3802059"/>
            <a:ext cx="5472608" cy="5420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e-IL" altLang="ko-KR" dirty="0">
                <a:solidFill>
                  <a:schemeClr val="bg1"/>
                </a:solidFill>
                <a:latin typeface="+mj-lt"/>
              </a:rPr>
              <a:t>מה יש לך לומר על התנדבות?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id="{B51EA4ED-F74C-4DA7-8CED-2B9C20D8891A}"/>
              </a:ext>
            </a:extLst>
          </p:cNvPr>
          <p:cNvGrpSpPr/>
          <p:nvPr/>
        </p:nvGrpSpPr>
        <p:grpSpPr>
          <a:xfrm>
            <a:off x="2591499" y="1203598"/>
            <a:ext cx="3960440" cy="1096155"/>
            <a:chOff x="-532685" y="2604825"/>
            <a:chExt cx="13257370" cy="3622608"/>
          </a:xfrm>
        </p:grpSpPr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6E65DE1D-7833-4F81-8AAE-18895AE72AB7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9" name="Freeform: Shape 31">
                <a:extLst>
                  <a:ext uri="{FF2B5EF4-FFF2-40B4-BE49-F238E27FC236}">
                    <a16:creationId xmlns:a16="http://schemas.microsoft.com/office/drawing/2014/main" id="{C42DDC96-D784-45F0-945C-A199B5F7F07A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68436EEC-EA76-4D8F-9A0F-B4FB40B74BD2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04E0A046-14D2-455E-A742-7CB78264E1ED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27E1DF5A-856F-46F3-BEC2-297821A0F914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A011F239-488B-443D-AA82-3DEEB7FF39F8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723CFE21-10A0-4E80-9CFB-4E9614EB5972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35" name="Straight Connector 27">
                <a:extLst>
                  <a:ext uri="{FF2B5EF4-FFF2-40B4-BE49-F238E27FC236}">
                    <a16:creationId xmlns:a16="http://schemas.microsoft.com/office/drawing/2014/main" id="{78F86125-6F7B-4071-8797-A8050A51C0D1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8">
                <a:extLst>
                  <a:ext uri="{FF2B5EF4-FFF2-40B4-BE49-F238E27FC236}">
                    <a16:creationId xmlns:a16="http://schemas.microsoft.com/office/drawing/2014/main" id="{BCBEA966-56DE-413C-BA93-31225C06C457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sosceles Triangle 29">
                <a:extLst>
                  <a:ext uri="{FF2B5EF4-FFF2-40B4-BE49-F238E27FC236}">
                    <a16:creationId xmlns:a16="http://schemas.microsoft.com/office/drawing/2014/main" id="{50E6B84C-44FD-4B21-A286-B7FB59FEBD50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30">
                <a:extLst>
                  <a:ext uri="{FF2B5EF4-FFF2-40B4-BE49-F238E27FC236}">
                    <a16:creationId xmlns:a16="http://schemas.microsoft.com/office/drawing/2014/main" id="{4E818880-81C4-415D-92F6-CE4E1BDB44A0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A67DB401-4D34-479D-AEFD-1F4B72598347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30" name="Freeform: Shape 51">
                <a:extLst>
                  <a:ext uri="{FF2B5EF4-FFF2-40B4-BE49-F238E27FC236}">
                    <a16:creationId xmlns:a16="http://schemas.microsoft.com/office/drawing/2014/main" id="{2FD07A90-BE9D-4780-B8BA-386A57E965F8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Freeform: Shape 55">
                <a:extLst>
                  <a:ext uri="{FF2B5EF4-FFF2-40B4-BE49-F238E27FC236}">
                    <a16:creationId xmlns:a16="http://schemas.microsoft.com/office/drawing/2014/main" id="{90BE38A3-94F9-4706-BB5A-44237D0C7A1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56">
              <a:extLst>
                <a:ext uri="{FF2B5EF4-FFF2-40B4-BE49-F238E27FC236}">
                  <a16:creationId xmlns:a16="http://schemas.microsoft.com/office/drawing/2014/main" id="{993AE5EE-057B-4EC6-B556-F9FB81F4C04E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28" name="Freeform: Shape 57">
                <a:extLst>
                  <a:ext uri="{FF2B5EF4-FFF2-40B4-BE49-F238E27FC236}">
                    <a16:creationId xmlns:a16="http://schemas.microsoft.com/office/drawing/2014/main" id="{9C9288F8-DF52-4046-A0FE-691AA97B7585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9" name="Freeform: Shape 58">
                <a:extLst>
                  <a:ext uri="{FF2B5EF4-FFF2-40B4-BE49-F238E27FC236}">
                    <a16:creationId xmlns:a16="http://schemas.microsoft.com/office/drawing/2014/main" id="{44E0521C-F257-4167-AF0F-DF22FF6AEBFD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59">
              <a:extLst>
                <a:ext uri="{FF2B5EF4-FFF2-40B4-BE49-F238E27FC236}">
                  <a16:creationId xmlns:a16="http://schemas.microsoft.com/office/drawing/2014/main" id="{5B086447-5F6C-4F01-BC95-0A3EFC29984E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1B7FCF06-1AE7-4050-9D1D-CD92217FA583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8D34FCB4-61B7-4960-8D7E-B5380FA83C3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62">
              <a:extLst>
                <a:ext uri="{FF2B5EF4-FFF2-40B4-BE49-F238E27FC236}">
                  <a16:creationId xmlns:a16="http://schemas.microsoft.com/office/drawing/2014/main" id="{79643072-71C5-467F-9763-7F78D9E555CE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C42420CF-A748-4BE0-9A0A-B2D4A2D8858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Freeform: Shape 73">
                <a:extLst>
                  <a:ext uri="{FF2B5EF4-FFF2-40B4-BE49-F238E27FC236}">
                    <a16:creationId xmlns:a16="http://schemas.microsoft.com/office/drawing/2014/main" id="{6D8BD307-E8E8-4713-8F38-115CA0A9F895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Oval 74">
              <a:extLst>
                <a:ext uri="{FF2B5EF4-FFF2-40B4-BE49-F238E27FC236}">
                  <a16:creationId xmlns:a16="http://schemas.microsoft.com/office/drawing/2014/main" id="{99FD8DE7-5B36-4DE5-A7CD-233AFC52B9E7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75">
              <a:extLst>
                <a:ext uri="{FF2B5EF4-FFF2-40B4-BE49-F238E27FC236}">
                  <a16:creationId xmlns:a16="http://schemas.microsoft.com/office/drawing/2014/main" id="{895F23A3-7E9A-42F0-81F9-43F1B887D13D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76">
              <a:extLst>
                <a:ext uri="{FF2B5EF4-FFF2-40B4-BE49-F238E27FC236}">
                  <a16:creationId xmlns:a16="http://schemas.microsoft.com/office/drawing/2014/main" id="{7EA17242-E173-4C95-ACCE-9D7E1A1DF452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77">
              <a:extLst>
                <a:ext uri="{FF2B5EF4-FFF2-40B4-BE49-F238E27FC236}">
                  <a16:creationId xmlns:a16="http://schemas.microsoft.com/office/drawing/2014/main" id="{9ACAA6ED-5F8B-4713-979C-7F541F478185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78">
              <a:extLst>
                <a:ext uri="{FF2B5EF4-FFF2-40B4-BE49-F238E27FC236}">
                  <a16:creationId xmlns:a16="http://schemas.microsoft.com/office/drawing/2014/main" id="{6178E725-C7D5-40B3-A4FF-1A61A9CDE0B8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623E32C8-6E84-4DFE-9321-050FB7C759DD}"/>
              </a:ext>
            </a:extLst>
          </p:cNvPr>
          <p:cNvSpPr txBox="1"/>
          <p:nvPr/>
        </p:nvSpPr>
        <p:spPr>
          <a:xfrm>
            <a:off x="3480491" y="4602167"/>
            <a:ext cx="22172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קישור לשאלון עמדות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26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ko-KR" dirty="0">
                <a:solidFill>
                  <a:srgbClr val="F26D9A"/>
                </a:solidFill>
              </a:rPr>
              <a:t>קראו את הכתבה שפורסמה בתאריך 11/3/14</a:t>
            </a:r>
            <a:endParaRPr lang="ko-KR" altLang="en-US" dirty="0">
              <a:solidFill>
                <a:srgbClr val="F26D9A"/>
              </a:solidFill>
            </a:endParaRPr>
          </a:p>
        </p:txBody>
      </p:sp>
      <p:pic>
        <p:nvPicPr>
          <p:cNvPr id="21" name="מציין מיקום של תמונה 20">
            <a:extLst>
              <a:ext uri="{FF2B5EF4-FFF2-40B4-BE49-F238E27FC236}">
                <a16:creationId xmlns:a16="http://schemas.microsoft.com/office/drawing/2014/main" id="{D5B8EC49-248F-45C3-B672-F9699F7CF48C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A876A52-927F-4F3E-8C70-48A0024272A8}"/>
              </a:ext>
            </a:extLst>
          </p:cNvPr>
          <p:cNvSpPr/>
          <p:nvPr/>
        </p:nvSpPr>
        <p:spPr>
          <a:xfrm>
            <a:off x="3995936" y="18311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"180 שעות בתוך 3 שנים: זה הזמן שבו יצטרכו </a:t>
            </a:r>
          </a:p>
          <a:p>
            <a:pPr algn="ctr"/>
            <a:r>
              <a:rPr lang="he-I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להתנדב 450,000 תלמידי התיכון </a:t>
            </a:r>
          </a:p>
          <a:p>
            <a:pPr algn="ctr"/>
            <a:r>
              <a:rPr lang="he-I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בישראל כדי לקבל תעודת בגרות". 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ko-KR" sz="1600" b="1" dirty="0">
              <a:solidFill>
                <a:schemeClr val="accent6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9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היכנסו לקישור וכתבו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altLang="ko-KR" dirty="0"/>
              <a:t>מה דעתכם הראשונית להחלטה זו?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40653" y="2214190"/>
            <a:ext cx="142590" cy="676613"/>
            <a:chOff x="1" y="1321321"/>
            <a:chExt cx="2051719" cy="2469467"/>
          </a:xfrm>
        </p:grpSpPr>
        <p:sp>
          <p:nvSpPr>
            <p:cNvPr id="7" name="Rectangle 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B28E2F7-ACF9-4FF3-867A-CE752A6EB0D5}"/>
              </a:ext>
            </a:extLst>
          </p:cNvPr>
          <p:cNvSpPr txBox="1"/>
          <p:nvPr/>
        </p:nvSpPr>
        <p:spPr>
          <a:xfrm>
            <a:off x="4067944" y="3075806"/>
            <a:ext cx="20702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2"/>
              </a:rPr>
              <a:t>קישור ללוח שיתופי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6493900-22D8-4DD8-A2AB-7EBE7915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</p:spPr>
        <p:txBody>
          <a:bodyPr/>
          <a:lstStyle/>
          <a:p>
            <a:pPr algn="ctr"/>
            <a:r>
              <a:rPr lang="he-IL" altLang="ko-KR" dirty="0">
                <a:solidFill>
                  <a:schemeClr val="accent3"/>
                </a:solidFill>
              </a:rPr>
              <a:t>מסע למידה</a:t>
            </a:r>
            <a:endParaRPr lang="ko-KR" altLang="en-US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CD47E19-5C7E-46F9-9595-EA53B40ACBCB}"/>
              </a:ext>
            </a:extLst>
          </p:cNvPr>
          <p:cNvSpPr/>
          <p:nvPr/>
        </p:nvSpPr>
        <p:spPr>
          <a:xfrm>
            <a:off x="24208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6164FEE-6590-415C-AD6E-55A3C280B765}"/>
              </a:ext>
            </a:extLst>
          </p:cNvPr>
          <p:cNvSpPr/>
          <p:nvPr/>
        </p:nvSpPr>
        <p:spPr>
          <a:xfrm>
            <a:off x="38615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D824D38-9D74-4DEE-A092-64183DCA5929}"/>
              </a:ext>
            </a:extLst>
          </p:cNvPr>
          <p:cNvSpPr/>
          <p:nvPr/>
        </p:nvSpPr>
        <p:spPr>
          <a:xfrm>
            <a:off x="53022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36E48183-4C14-419B-8C8E-50B3F6E886CA}"/>
              </a:ext>
            </a:extLst>
          </p:cNvPr>
          <p:cNvSpPr/>
          <p:nvPr/>
        </p:nvSpPr>
        <p:spPr>
          <a:xfrm>
            <a:off x="67430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1644E3E-1C3F-4AC3-B299-F941E8AD73CF}"/>
              </a:ext>
            </a:extLst>
          </p:cNvPr>
          <p:cNvSpPr/>
          <p:nvPr/>
        </p:nvSpPr>
        <p:spPr>
          <a:xfrm>
            <a:off x="980241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39">
            <a:extLst>
              <a:ext uri="{FF2B5EF4-FFF2-40B4-BE49-F238E27FC236}">
                <a16:creationId xmlns:a16="http://schemas.microsoft.com/office/drawing/2014/main" id="{BC8DDA94-FE74-4D49-8665-A07FA0A1DA2F}"/>
              </a:ext>
            </a:extLst>
          </p:cNvPr>
          <p:cNvSpPr/>
          <p:nvPr/>
        </p:nvSpPr>
        <p:spPr>
          <a:xfrm rot="7824627">
            <a:off x="677230" y="2390488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48CB0652-C8B9-4282-AA9C-2DA6D29333BA}"/>
              </a:ext>
            </a:extLst>
          </p:cNvPr>
          <p:cNvSpPr/>
          <p:nvPr/>
        </p:nvSpPr>
        <p:spPr>
          <a:xfrm>
            <a:off x="35982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A0B7D78B-1C81-428C-B46B-958539F504C7}"/>
              </a:ext>
            </a:extLst>
          </p:cNvPr>
          <p:cNvSpPr/>
          <p:nvPr/>
        </p:nvSpPr>
        <p:spPr>
          <a:xfrm>
            <a:off x="36808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610B762C-7DDA-4378-B3A9-48618061DC82}"/>
              </a:ext>
            </a:extLst>
          </p:cNvPr>
          <p:cNvSpPr/>
          <p:nvPr/>
        </p:nvSpPr>
        <p:spPr>
          <a:xfrm>
            <a:off x="50389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id="{DBADA6B2-A393-4312-B0C8-F181B812ADF5}"/>
              </a:ext>
            </a:extLst>
          </p:cNvPr>
          <p:cNvSpPr/>
          <p:nvPr/>
        </p:nvSpPr>
        <p:spPr>
          <a:xfrm>
            <a:off x="51215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099A88B7-B17C-4016-ADC3-836C99409D35}"/>
              </a:ext>
            </a:extLst>
          </p:cNvPr>
          <p:cNvSpPr/>
          <p:nvPr/>
        </p:nvSpPr>
        <p:spPr>
          <a:xfrm>
            <a:off x="64797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9644AB4B-5954-492E-B4E9-F8F357A45D64}"/>
              </a:ext>
            </a:extLst>
          </p:cNvPr>
          <p:cNvSpPr/>
          <p:nvPr/>
        </p:nvSpPr>
        <p:spPr>
          <a:xfrm>
            <a:off x="65622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1CA3A7E9-AEDF-4598-B84B-5945DB4C4C8B}"/>
              </a:ext>
            </a:extLst>
          </p:cNvPr>
          <p:cNvSpPr/>
          <p:nvPr/>
        </p:nvSpPr>
        <p:spPr>
          <a:xfrm>
            <a:off x="79204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4F19AB7B-8BF4-4AD2-B3CD-E0AA8CA4E84F}"/>
              </a:ext>
            </a:extLst>
          </p:cNvPr>
          <p:cNvSpPr/>
          <p:nvPr/>
        </p:nvSpPr>
        <p:spPr>
          <a:xfrm>
            <a:off x="80030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Oval 16">
            <a:extLst>
              <a:ext uri="{FF2B5EF4-FFF2-40B4-BE49-F238E27FC236}">
                <a16:creationId xmlns:a16="http://schemas.microsoft.com/office/drawing/2014/main" id="{81F5B97A-3D6A-43CE-A59C-251645A6EE44}"/>
              </a:ext>
            </a:extLst>
          </p:cNvPr>
          <p:cNvSpPr/>
          <p:nvPr/>
        </p:nvSpPr>
        <p:spPr>
          <a:xfrm>
            <a:off x="21582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F529CF5C-4612-4502-A6FE-EA17495743B8}"/>
              </a:ext>
            </a:extLst>
          </p:cNvPr>
          <p:cNvSpPr/>
          <p:nvPr/>
        </p:nvSpPr>
        <p:spPr>
          <a:xfrm>
            <a:off x="22408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EB20E7A-C258-48FC-AA82-E2D187E99796}"/>
              </a:ext>
            </a:extLst>
          </p:cNvPr>
          <p:cNvSpPr txBox="1"/>
          <p:nvPr/>
        </p:nvSpPr>
        <p:spPr>
          <a:xfrm>
            <a:off x="7668344" y="1563638"/>
            <a:ext cx="987569" cy="94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ko-KR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  <a:cs typeface="Arial" pitchFamily="34" charset="0"/>
              </a:rPr>
              <a:t>יוצאים למסע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he-IL" dirty="0">
              <a:solidFill>
                <a:schemeClr val="accent4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D698E37-885A-4E61-8FDB-6D26D9AF6783}"/>
              </a:ext>
            </a:extLst>
          </p:cNvPr>
          <p:cNvSpPr txBox="1"/>
          <p:nvPr/>
        </p:nvSpPr>
        <p:spPr>
          <a:xfrm>
            <a:off x="6190290" y="1569337"/>
            <a:ext cx="1097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altLang="ko-KR" b="1" dirty="0">
                <a:solidFill>
                  <a:srgbClr val="F3C04A"/>
                </a:solidFill>
                <a:latin typeface="Arial" pitchFamily="34" charset="0"/>
                <a:cs typeface="Arial" pitchFamily="34" charset="0"/>
              </a:rPr>
              <a:t>יש לי מה לשתף</a:t>
            </a:r>
            <a:endParaRPr lang="ko-KR" altLang="en-US" b="1" dirty="0">
              <a:solidFill>
                <a:srgbClr val="F3C04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7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FC55E-4D2D-4975-A2B1-55A2C0E1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55526"/>
            <a:ext cx="7596336" cy="1656184"/>
          </a:xfrm>
        </p:spPr>
        <p:txBody>
          <a:bodyPr/>
          <a:lstStyle/>
          <a:p>
            <a:pPr algn="r" rtl="1"/>
            <a:r>
              <a:rPr lang="he-IL" sz="1800" u="sng" dirty="0"/>
              <a:t>משימת הכתיבה:</a:t>
            </a:r>
            <a:br>
              <a:rPr lang="en-US" sz="1800" dirty="0"/>
            </a:br>
            <a:r>
              <a:rPr lang="he-IL" sz="1800" dirty="0"/>
              <a:t>"180 שעות בתוך 3 שנים: זה הזמן שבו יצטרכו להתנדב 450,000 תלמידי התיכון בישראל כבר כדי לקבל תעודת בגרות". </a:t>
            </a:r>
            <a:br>
              <a:rPr lang="he-IL" sz="1800" dirty="0"/>
            </a:br>
            <a:r>
              <a:rPr lang="he-IL" sz="1800" dirty="0"/>
              <a:t>האם נכון לחייב את בני הנוער להתנדב? חוו את עמדתכם על החלטה זו.</a:t>
            </a:r>
            <a:br>
              <a:rPr lang="he-IL" sz="1800" dirty="0"/>
            </a:br>
            <a:endParaRPr lang="he-IL" sz="1800" dirty="0"/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C4064F9F-CD6F-4667-A845-70DF0DD8A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22431"/>
              </p:ext>
            </p:extLst>
          </p:nvPr>
        </p:nvGraphicFramePr>
        <p:xfrm>
          <a:off x="1547664" y="1866198"/>
          <a:ext cx="7320136" cy="30098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20136">
                  <a:extLst>
                    <a:ext uri="{9D8B030D-6E8A-4147-A177-3AD203B41FA5}">
                      <a16:colId xmlns:a16="http://schemas.microsoft.com/office/drawing/2014/main" val="2507167209"/>
                    </a:ext>
                  </a:extLst>
                </a:gridCol>
              </a:tblGrid>
              <a:tr h="300980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6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41725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1036</Words>
  <Application>Microsoft Office PowerPoint</Application>
  <PresentationFormat>‫הצגה על המסך (16:9)</PresentationFormat>
  <Paragraphs>205</Paragraphs>
  <Slides>26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26</vt:i4>
      </vt:variant>
    </vt:vector>
  </HeadingPairs>
  <TitlesOfParts>
    <vt:vector size="37" baseType="lpstr">
      <vt:lpstr>맑은 고딕</vt:lpstr>
      <vt:lpstr>Abadi</vt:lpstr>
      <vt:lpstr>Abraham</vt:lpstr>
      <vt:lpstr>Arial</vt:lpstr>
      <vt:lpstr>Calibri</vt:lpstr>
      <vt:lpstr>Symbol</vt:lpstr>
      <vt:lpstr>Tamir</vt:lpstr>
      <vt:lpstr>Wingdings</vt:lpstr>
      <vt:lpstr>Cover and End Slide Master</vt:lpstr>
      <vt:lpstr>Contents Slide Master</vt:lpstr>
      <vt:lpstr>Section Break Slide Master</vt:lpstr>
      <vt:lpstr>להתנדב מכל הלב או כי מישהו חייב?</vt:lpstr>
      <vt:lpstr>תלמידים יקרים,</vt:lpstr>
      <vt:lpstr>מסע למידה</vt:lpstr>
      <vt:lpstr>מצגת של PowerPoint‏</vt:lpstr>
      <vt:lpstr>מצגת של PowerPoint‏</vt:lpstr>
      <vt:lpstr>קראו את הכתבה שפורסמה בתאריך 11/3/14</vt:lpstr>
      <vt:lpstr>היכנסו לקישור וכתבו </vt:lpstr>
      <vt:lpstr>מסע למידה</vt:lpstr>
      <vt:lpstr>משימת הכתיבה: "180 שעות בתוך 3 שנים: זה הזמן שבו יצטרכו להתנדב 450,000 תלמידי התיכון בישראל כבר כדי לקבל תעודת בגרות".  האם נכון לחייב את בני הנוער להתנדב? חוו את עמדתכם על החלטה זו. </vt:lpstr>
      <vt:lpstr>מצגת של PowerPoint‏</vt:lpstr>
      <vt:lpstr>מצגת של PowerPoint‏</vt:lpstr>
      <vt:lpstr>מצגת של PowerPoint‏</vt:lpstr>
      <vt:lpstr>מצגת של PowerPoint‏</vt:lpstr>
      <vt:lpstr>מסע למידה</vt:lpstr>
      <vt:lpstr>בחר את מקור מידע אחד מהשקף הבא,  קרא אותו וסכם אותו בקצרה. שים לב שבשלב הבא תתבקש לדווח עליו לחברי הקבוצה. </vt:lpstr>
      <vt:lpstr>סיכום כתשתית לטיעון</vt:lpstr>
      <vt:lpstr>תשתית לטיעון – ארגון המידע </vt:lpstr>
      <vt:lpstr>נימוקים בעד ונגד חיוב להתנדבות</vt:lpstr>
      <vt:lpstr>מסע למידה</vt:lpstr>
      <vt:lpstr>מצגת של PowerPoint‏</vt:lpstr>
      <vt:lpstr>מצגת של PowerPoint‏</vt:lpstr>
      <vt:lpstr>כתיבת הפתיחה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מירב שראל</cp:lastModifiedBy>
  <cp:revision>110</cp:revision>
  <dcterms:created xsi:type="dcterms:W3CDTF">2016-11-15T01:04:21Z</dcterms:created>
  <dcterms:modified xsi:type="dcterms:W3CDTF">2021-03-04T00:07:02Z</dcterms:modified>
</cp:coreProperties>
</file>